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00E8E2-6C7D-4DF5-933A-653F6AAB1F5B}" v="6" dt="2023-11-03T16:21:39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/>
    <p:restoredTop sz="94655"/>
  </p:normalViewPr>
  <p:slideViewPr>
    <p:cSldViewPr snapToGrid="0">
      <p:cViewPr>
        <p:scale>
          <a:sx n="89" d="100"/>
          <a:sy n="89" d="100"/>
        </p:scale>
        <p:origin x="42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Coon" userId="04a8c065-7516-4030-ba2e-71e9df0feb4a" providerId="ADAL" clId="{7E00E8E2-6C7D-4DF5-933A-653F6AAB1F5B}"/>
    <pc:docChg chg="undo custSel modSld">
      <pc:chgData name="Nicole Coon" userId="04a8c065-7516-4030-ba2e-71e9df0feb4a" providerId="ADAL" clId="{7E00E8E2-6C7D-4DF5-933A-653F6AAB1F5B}" dt="2023-11-04T00:02:30.167" v="545" actId="14100"/>
      <pc:docMkLst>
        <pc:docMk/>
      </pc:docMkLst>
      <pc:sldChg chg="modSp mod">
        <pc:chgData name="Nicole Coon" userId="04a8c065-7516-4030-ba2e-71e9df0feb4a" providerId="ADAL" clId="{7E00E8E2-6C7D-4DF5-933A-653F6AAB1F5B}" dt="2023-11-04T00:02:30.167" v="545" actId="14100"/>
        <pc:sldMkLst>
          <pc:docMk/>
          <pc:sldMk cId="997313741" sldId="256"/>
        </pc:sldMkLst>
        <pc:spChg chg="mod">
          <ac:chgData name="Nicole Coon" userId="04a8c065-7516-4030-ba2e-71e9df0feb4a" providerId="ADAL" clId="{7E00E8E2-6C7D-4DF5-933A-653F6AAB1F5B}" dt="2023-11-04T00:02:30.167" v="545" actId="14100"/>
          <ac:spMkLst>
            <pc:docMk/>
            <pc:sldMk cId="997313741" sldId="256"/>
            <ac:spMk id="2" creationId="{F4087EC1-2128-5A46-96EA-605CC7E98BA3}"/>
          </ac:spMkLst>
        </pc:spChg>
      </pc:sldChg>
      <pc:sldChg chg="modSp mod">
        <pc:chgData name="Nicole Coon" userId="04a8c065-7516-4030-ba2e-71e9df0feb4a" providerId="ADAL" clId="{7E00E8E2-6C7D-4DF5-933A-653F6AAB1F5B}" dt="2023-11-03T23:42:12.773" v="440" actId="20577"/>
        <pc:sldMkLst>
          <pc:docMk/>
          <pc:sldMk cId="3633524591" sldId="258"/>
        </pc:sldMkLst>
        <pc:spChg chg="mod">
          <ac:chgData name="Nicole Coon" userId="04a8c065-7516-4030-ba2e-71e9df0feb4a" providerId="ADAL" clId="{7E00E8E2-6C7D-4DF5-933A-653F6AAB1F5B}" dt="2023-11-03T23:42:12.773" v="440" actId="20577"/>
          <ac:spMkLst>
            <pc:docMk/>
            <pc:sldMk cId="3633524591" sldId="258"/>
            <ac:spMk id="3" creationId="{A4282B83-8397-604C-8700-2C8246E0F0EF}"/>
          </ac:spMkLst>
        </pc:spChg>
        <pc:spChg chg="mod">
          <ac:chgData name="Nicole Coon" userId="04a8c065-7516-4030-ba2e-71e9df0feb4a" providerId="ADAL" clId="{7E00E8E2-6C7D-4DF5-933A-653F6AAB1F5B}" dt="2023-11-03T16:20:39.858" v="413" actId="1076"/>
          <ac:spMkLst>
            <pc:docMk/>
            <pc:sldMk cId="3633524591" sldId="258"/>
            <ac:spMk id="4" creationId="{1DD2704D-FAFD-5D4B-A1F0-E202903AB2AE}"/>
          </ac:spMkLst>
        </pc:spChg>
      </pc:sldChg>
      <pc:sldChg chg="addSp delSp modSp mod">
        <pc:chgData name="Nicole Coon" userId="04a8c065-7516-4030-ba2e-71e9df0feb4a" providerId="ADAL" clId="{7E00E8E2-6C7D-4DF5-933A-653F6AAB1F5B}" dt="2023-11-03T23:55:43.659" v="536" actId="20577"/>
        <pc:sldMkLst>
          <pc:docMk/>
          <pc:sldMk cId="1040372768" sldId="259"/>
        </pc:sldMkLst>
        <pc:spChg chg="mod">
          <ac:chgData name="Nicole Coon" userId="04a8c065-7516-4030-ba2e-71e9df0feb4a" providerId="ADAL" clId="{7E00E8E2-6C7D-4DF5-933A-653F6AAB1F5B}" dt="2023-11-03T23:55:43.659" v="536" actId="20577"/>
          <ac:spMkLst>
            <pc:docMk/>
            <pc:sldMk cId="1040372768" sldId="259"/>
            <ac:spMk id="3" creationId="{A4282B83-8397-604C-8700-2C8246E0F0EF}"/>
          </ac:spMkLst>
        </pc:spChg>
        <pc:spChg chg="del mod">
          <ac:chgData name="Nicole Coon" userId="04a8c065-7516-4030-ba2e-71e9df0feb4a" providerId="ADAL" clId="{7E00E8E2-6C7D-4DF5-933A-653F6AAB1F5B}" dt="2023-11-03T16:20:52.639" v="415" actId="478"/>
          <ac:spMkLst>
            <pc:docMk/>
            <pc:sldMk cId="1040372768" sldId="259"/>
            <ac:spMk id="4" creationId="{1DD2704D-FAFD-5D4B-A1F0-E202903AB2AE}"/>
          </ac:spMkLst>
        </pc:spChg>
        <pc:spChg chg="add mod">
          <ac:chgData name="Nicole Coon" userId="04a8c065-7516-4030-ba2e-71e9df0feb4a" providerId="ADAL" clId="{7E00E8E2-6C7D-4DF5-933A-653F6AAB1F5B}" dt="2023-11-03T16:21:01.880" v="416"/>
          <ac:spMkLst>
            <pc:docMk/>
            <pc:sldMk cId="1040372768" sldId="259"/>
            <ac:spMk id="5" creationId="{6E66F01E-6138-D9A6-9354-855DE0FDED92}"/>
          </ac:spMkLst>
        </pc:spChg>
      </pc:sldChg>
      <pc:sldChg chg="addSp delSp modSp mod">
        <pc:chgData name="Nicole Coon" userId="04a8c065-7516-4030-ba2e-71e9df0feb4a" providerId="ADAL" clId="{7E00E8E2-6C7D-4DF5-933A-653F6AAB1F5B}" dt="2023-11-03T16:21:13.061" v="419" actId="478"/>
        <pc:sldMkLst>
          <pc:docMk/>
          <pc:sldMk cId="1599650713" sldId="260"/>
        </pc:sldMkLst>
        <pc:spChg chg="mod">
          <ac:chgData name="Nicole Coon" userId="04a8c065-7516-4030-ba2e-71e9df0feb4a" providerId="ADAL" clId="{7E00E8E2-6C7D-4DF5-933A-653F6AAB1F5B}" dt="2023-11-03T15:30:19.647" v="320" actId="20577"/>
          <ac:spMkLst>
            <pc:docMk/>
            <pc:sldMk cId="1599650713" sldId="260"/>
            <ac:spMk id="3" creationId="{A4282B83-8397-604C-8700-2C8246E0F0EF}"/>
          </ac:spMkLst>
        </pc:spChg>
        <pc:spChg chg="del mod">
          <ac:chgData name="Nicole Coon" userId="04a8c065-7516-4030-ba2e-71e9df0feb4a" providerId="ADAL" clId="{7E00E8E2-6C7D-4DF5-933A-653F6AAB1F5B}" dt="2023-11-03T16:21:13.061" v="419" actId="478"/>
          <ac:spMkLst>
            <pc:docMk/>
            <pc:sldMk cId="1599650713" sldId="260"/>
            <ac:spMk id="4" creationId="{1DD2704D-FAFD-5D4B-A1F0-E202903AB2AE}"/>
          </ac:spMkLst>
        </pc:spChg>
        <pc:spChg chg="add mod">
          <ac:chgData name="Nicole Coon" userId="04a8c065-7516-4030-ba2e-71e9df0feb4a" providerId="ADAL" clId="{7E00E8E2-6C7D-4DF5-933A-653F6AAB1F5B}" dt="2023-11-03T16:21:08.637" v="417"/>
          <ac:spMkLst>
            <pc:docMk/>
            <pc:sldMk cId="1599650713" sldId="260"/>
            <ac:spMk id="7" creationId="{FEDB084A-7F58-CACF-BB97-14B3FE3178A1}"/>
          </ac:spMkLst>
        </pc:spChg>
      </pc:sldChg>
      <pc:sldChg chg="addSp delSp modSp mod">
        <pc:chgData name="Nicole Coon" userId="04a8c065-7516-4030-ba2e-71e9df0feb4a" providerId="ADAL" clId="{7E00E8E2-6C7D-4DF5-933A-653F6AAB1F5B}" dt="2023-11-03T16:21:19.725" v="421" actId="478"/>
        <pc:sldMkLst>
          <pc:docMk/>
          <pc:sldMk cId="3732869810" sldId="261"/>
        </pc:sldMkLst>
        <pc:spChg chg="mod">
          <ac:chgData name="Nicole Coon" userId="04a8c065-7516-4030-ba2e-71e9df0feb4a" providerId="ADAL" clId="{7E00E8E2-6C7D-4DF5-933A-653F6AAB1F5B}" dt="2023-11-03T16:15:54.338" v="351" actId="20577"/>
          <ac:spMkLst>
            <pc:docMk/>
            <pc:sldMk cId="3732869810" sldId="261"/>
            <ac:spMk id="3" creationId="{A4282B83-8397-604C-8700-2C8246E0F0EF}"/>
          </ac:spMkLst>
        </pc:spChg>
        <pc:spChg chg="del">
          <ac:chgData name="Nicole Coon" userId="04a8c065-7516-4030-ba2e-71e9df0feb4a" providerId="ADAL" clId="{7E00E8E2-6C7D-4DF5-933A-653F6AAB1F5B}" dt="2023-11-03T16:21:19.725" v="421" actId="478"/>
          <ac:spMkLst>
            <pc:docMk/>
            <pc:sldMk cId="3732869810" sldId="261"/>
            <ac:spMk id="4" creationId="{1DD2704D-FAFD-5D4B-A1F0-E202903AB2AE}"/>
          </ac:spMkLst>
        </pc:spChg>
        <pc:spChg chg="add mod">
          <ac:chgData name="Nicole Coon" userId="04a8c065-7516-4030-ba2e-71e9df0feb4a" providerId="ADAL" clId="{7E00E8E2-6C7D-4DF5-933A-653F6AAB1F5B}" dt="2023-11-03T16:21:15.933" v="420"/>
          <ac:spMkLst>
            <pc:docMk/>
            <pc:sldMk cId="3732869810" sldId="261"/>
            <ac:spMk id="5" creationId="{FF497192-4B22-3757-34F7-4E276C2410C7}"/>
          </ac:spMkLst>
        </pc:spChg>
      </pc:sldChg>
      <pc:sldChg chg="addSp delSp modSp mod">
        <pc:chgData name="Nicole Coon" userId="04a8c065-7516-4030-ba2e-71e9df0feb4a" providerId="ADAL" clId="{7E00E8E2-6C7D-4DF5-933A-653F6AAB1F5B}" dt="2023-11-03T23:52:34.865" v="462" actId="5793"/>
        <pc:sldMkLst>
          <pc:docMk/>
          <pc:sldMk cId="3405760357" sldId="262"/>
        </pc:sldMkLst>
        <pc:spChg chg="add mod">
          <ac:chgData name="Nicole Coon" userId="04a8c065-7516-4030-ba2e-71e9df0feb4a" providerId="ADAL" clId="{7E00E8E2-6C7D-4DF5-933A-653F6AAB1F5B}" dt="2023-11-03T16:21:25.150" v="423"/>
          <ac:spMkLst>
            <pc:docMk/>
            <pc:sldMk cId="3405760357" sldId="262"/>
            <ac:spMk id="3" creationId="{BF4824F0-D0A3-6F13-EB28-DEAE84F04153}"/>
          </ac:spMkLst>
        </pc:spChg>
        <pc:spChg chg="del">
          <ac:chgData name="Nicole Coon" userId="04a8c065-7516-4030-ba2e-71e9df0feb4a" providerId="ADAL" clId="{7E00E8E2-6C7D-4DF5-933A-653F6AAB1F5B}" dt="2023-11-03T16:21:24.396" v="422" actId="478"/>
          <ac:spMkLst>
            <pc:docMk/>
            <pc:sldMk cId="3405760357" sldId="262"/>
            <ac:spMk id="4" creationId="{1DD2704D-FAFD-5D4B-A1F0-E202903AB2AE}"/>
          </ac:spMkLst>
        </pc:spChg>
        <pc:graphicFrameChg chg="modGraphic">
          <ac:chgData name="Nicole Coon" userId="04a8c065-7516-4030-ba2e-71e9df0feb4a" providerId="ADAL" clId="{7E00E8E2-6C7D-4DF5-933A-653F6AAB1F5B}" dt="2023-11-03T23:52:34.865" v="462" actId="5793"/>
          <ac:graphicFrameMkLst>
            <pc:docMk/>
            <pc:sldMk cId="3405760357" sldId="262"/>
            <ac:graphicFrameMk id="6" creationId="{2CFF8307-FD48-DA46-BE29-8380C9D9970C}"/>
          </ac:graphicFrameMkLst>
        </pc:graphicFrameChg>
      </pc:sldChg>
      <pc:sldChg chg="addSp delSp modSp mod">
        <pc:chgData name="Nicole Coon" userId="04a8c065-7516-4030-ba2e-71e9df0feb4a" providerId="ADAL" clId="{7E00E8E2-6C7D-4DF5-933A-653F6AAB1F5B}" dt="2023-11-03T23:54:08.119" v="501" actId="122"/>
        <pc:sldMkLst>
          <pc:docMk/>
          <pc:sldMk cId="558988808" sldId="263"/>
        </pc:sldMkLst>
        <pc:spChg chg="mod">
          <ac:chgData name="Nicole Coon" userId="04a8c065-7516-4030-ba2e-71e9df0feb4a" providerId="ADAL" clId="{7E00E8E2-6C7D-4DF5-933A-653F6AAB1F5B}" dt="2023-11-03T16:09:33.251" v="334" actId="20577"/>
          <ac:spMkLst>
            <pc:docMk/>
            <pc:sldMk cId="558988808" sldId="263"/>
            <ac:spMk id="2" creationId="{F4087EC1-2128-5A46-96EA-605CC7E98BA3}"/>
          </ac:spMkLst>
        </pc:spChg>
        <pc:spChg chg="mod">
          <ac:chgData name="Nicole Coon" userId="04a8c065-7516-4030-ba2e-71e9df0feb4a" providerId="ADAL" clId="{7E00E8E2-6C7D-4DF5-933A-653F6AAB1F5B}" dt="2023-11-03T23:42:40.605" v="441" actId="1076"/>
          <ac:spMkLst>
            <pc:docMk/>
            <pc:sldMk cId="558988808" sldId="263"/>
            <ac:spMk id="3" creationId="{A4282B83-8397-604C-8700-2C8246E0F0EF}"/>
          </ac:spMkLst>
        </pc:spChg>
        <pc:spChg chg="del mod">
          <ac:chgData name="Nicole Coon" userId="04a8c065-7516-4030-ba2e-71e9df0feb4a" providerId="ADAL" clId="{7E00E8E2-6C7D-4DF5-933A-653F6AAB1F5B}" dt="2023-11-03T16:21:32.563" v="424" actId="478"/>
          <ac:spMkLst>
            <pc:docMk/>
            <pc:sldMk cId="558988808" sldId="263"/>
            <ac:spMk id="4" creationId="{1DD2704D-FAFD-5D4B-A1F0-E202903AB2AE}"/>
          </ac:spMkLst>
        </pc:spChg>
        <pc:spChg chg="add mod">
          <ac:chgData name="Nicole Coon" userId="04a8c065-7516-4030-ba2e-71e9df0feb4a" providerId="ADAL" clId="{7E00E8E2-6C7D-4DF5-933A-653F6AAB1F5B}" dt="2023-11-03T16:21:33.411" v="425"/>
          <ac:spMkLst>
            <pc:docMk/>
            <pc:sldMk cId="558988808" sldId="263"/>
            <ac:spMk id="6" creationId="{FA99217E-BCFF-C13B-E3DD-959B2ED2C50D}"/>
          </ac:spMkLst>
        </pc:spChg>
        <pc:graphicFrameChg chg="mod modGraphic">
          <ac:chgData name="Nicole Coon" userId="04a8c065-7516-4030-ba2e-71e9df0feb4a" providerId="ADAL" clId="{7E00E8E2-6C7D-4DF5-933A-653F6AAB1F5B}" dt="2023-11-03T23:54:08.119" v="501" actId="122"/>
          <ac:graphicFrameMkLst>
            <pc:docMk/>
            <pc:sldMk cId="558988808" sldId="263"/>
            <ac:graphicFrameMk id="5" creationId="{8417BA37-5E67-4C4A-A70B-1A6EC1E3D6D9}"/>
          </ac:graphicFrameMkLst>
        </pc:graphicFrameChg>
      </pc:sldChg>
      <pc:sldChg chg="addSp delSp modSp mod">
        <pc:chgData name="Nicole Coon" userId="04a8c065-7516-4030-ba2e-71e9df0feb4a" providerId="ADAL" clId="{7E00E8E2-6C7D-4DF5-933A-653F6AAB1F5B}" dt="2023-11-03T16:21:39.758" v="427"/>
        <pc:sldMkLst>
          <pc:docMk/>
          <pc:sldMk cId="1468144907" sldId="265"/>
        </pc:sldMkLst>
        <pc:spChg chg="mod">
          <ac:chgData name="Nicole Coon" userId="04a8c065-7516-4030-ba2e-71e9df0feb4a" providerId="ADAL" clId="{7E00E8E2-6C7D-4DF5-933A-653F6AAB1F5B}" dt="2023-11-03T16:17:39.472" v="400" actId="14100"/>
          <ac:spMkLst>
            <pc:docMk/>
            <pc:sldMk cId="1468144907" sldId="265"/>
            <ac:spMk id="3" creationId="{A4282B83-8397-604C-8700-2C8246E0F0EF}"/>
          </ac:spMkLst>
        </pc:spChg>
        <pc:spChg chg="del mod">
          <ac:chgData name="Nicole Coon" userId="04a8c065-7516-4030-ba2e-71e9df0feb4a" providerId="ADAL" clId="{7E00E8E2-6C7D-4DF5-933A-653F6AAB1F5B}" dt="2023-11-03T16:21:39.262" v="426" actId="478"/>
          <ac:spMkLst>
            <pc:docMk/>
            <pc:sldMk cId="1468144907" sldId="265"/>
            <ac:spMk id="4" creationId="{1DD2704D-FAFD-5D4B-A1F0-E202903AB2AE}"/>
          </ac:spMkLst>
        </pc:spChg>
        <pc:spChg chg="add mod">
          <ac:chgData name="Nicole Coon" userId="04a8c065-7516-4030-ba2e-71e9df0feb4a" providerId="ADAL" clId="{7E00E8E2-6C7D-4DF5-933A-653F6AAB1F5B}" dt="2023-11-03T16:21:39.758" v="427"/>
          <ac:spMkLst>
            <pc:docMk/>
            <pc:sldMk cId="1468144907" sldId="265"/>
            <ac:spMk id="5" creationId="{D9CF868E-156E-3EA4-66C6-8D307288AF4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7T20:20:19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24575,'46'7'0,"7"-2"0,8-5 0,9 0 0,-1 0 0,3 0 0,-3 0 0,1 0 0,2 0 0,-2 0 0,-1 0 0,3 0 0,-3 0 0,0 0 0,-7 0 0,5 0 0,-18 0 0,10 0 0,-1 0 0,-7 0 0,7 0 0,1 0 0,-11 0 0,21 0 0,-19 0 0,17 0 0,-6 0 0,-4 0 0,2 7 0,-14-5 0,4 12 0,-11-12 0,8 12 0,-15-12 0,6 11 0,-8-11 0,-2 4 0,2-6 0,0 0 0,-1 0 0,0 0 0,10 0 0,1 0 0,0 0 0,7 0 0,-7 0 0,8 0 0,-7 0 0,-4 0 0,32 5 0,-43 1 0,28 1 0,-53-3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70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30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15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79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9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31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70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56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22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344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BFD3-9FD7-754E-89C0-6E3439149FDE}" type="datetimeFigureOut">
              <a:rPr lang="en-CA" smtClean="0"/>
              <a:t>2023-11-03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F4498-58C1-024B-ADD2-52D764E639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4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36733-F114-DD43-A686-F0FBB39C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5" t="9091" r="320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83" y="503564"/>
            <a:ext cx="4958365" cy="3085349"/>
          </a:xfrm>
        </p:spPr>
        <p:txBody>
          <a:bodyPr anchor="b">
            <a:normAutofit/>
          </a:bodyPr>
          <a:lstStyle/>
          <a:p>
            <a:pPr algn="l"/>
            <a:r>
              <a:rPr lang="fr-FR" sz="2800" dirty="0"/>
              <a:t>Interaction </a:t>
            </a:r>
            <a:r>
              <a:rPr lang="fr-FR" sz="2800" dirty="0" err="1"/>
              <a:t>Between</a:t>
            </a:r>
            <a:r>
              <a:rPr lang="fr-FR" sz="2800" dirty="0"/>
              <a:t> </a:t>
            </a:r>
            <a:r>
              <a:rPr lang="fr-FR" sz="2800" dirty="0" err="1"/>
              <a:t>Emerging</a:t>
            </a:r>
            <a:r>
              <a:rPr lang="fr-FR" sz="2800" dirty="0"/>
              <a:t> </a:t>
            </a:r>
            <a:r>
              <a:rPr lang="fr-FR" sz="2800" dirty="0" err="1"/>
              <a:t>Climate</a:t>
            </a:r>
            <a:r>
              <a:rPr lang="fr-FR" sz="2800" dirty="0"/>
              <a:t> Disclosure </a:t>
            </a:r>
            <a:r>
              <a:rPr lang="fr-FR" sz="2800" dirty="0" err="1"/>
              <a:t>Regulation</a:t>
            </a:r>
            <a:r>
              <a:rPr lang="fr-FR" sz="2800" dirty="0"/>
              <a:t> and the Paris Agreement:</a:t>
            </a:r>
            <a:br>
              <a:rPr lang="fr-FR" sz="2800" dirty="0"/>
            </a:br>
            <a:r>
              <a:rPr lang="fr-FR" sz="2800" dirty="0"/>
              <a:t>A Test for the </a:t>
            </a:r>
            <a:r>
              <a:rPr lang="fr-FR" sz="2800" dirty="0" err="1"/>
              <a:t>Operationalization</a:t>
            </a:r>
            <a:r>
              <a:rPr lang="fr-FR" sz="2800" dirty="0"/>
              <a:t> of </a:t>
            </a:r>
            <a:r>
              <a:rPr lang="fr-FR" sz="2800" dirty="0" err="1"/>
              <a:t>Sustainable</a:t>
            </a:r>
            <a:r>
              <a:rPr lang="fr-FR" sz="2800" dirty="0"/>
              <a:t> </a:t>
            </a:r>
            <a:r>
              <a:rPr lang="fr-FR" sz="2800" dirty="0" err="1"/>
              <a:t>Development</a:t>
            </a:r>
            <a:r>
              <a:rPr lang="fr-FR" sz="2800" dirty="0"/>
              <a:t> in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82B83-8397-604C-8700-2C8246E0F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875608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0"/>
              </a:spcBef>
            </a:pPr>
            <a:r>
              <a:rPr lang="fr-CA" sz="1200" dirty="0" err="1"/>
              <a:t>Presentation</a:t>
            </a:r>
            <a:r>
              <a:rPr lang="fr-CA" sz="1200" dirty="0"/>
              <a:t> for the </a:t>
            </a:r>
            <a:r>
              <a:rPr lang="fr-CA" sz="1200" dirty="0" err="1"/>
              <a:t>Conference</a:t>
            </a:r>
            <a:r>
              <a:rPr lang="fr-CA" sz="1200" dirty="0"/>
              <a:t>: </a:t>
            </a:r>
          </a:p>
          <a:p>
            <a:pPr algn="l">
              <a:spcBef>
                <a:spcPts val="0"/>
              </a:spcBef>
            </a:pPr>
            <a:r>
              <a:rPr lang="fr-CA" sz="1200" i="1" dirty="0" err="1"/>
              <a:t>Sustainable</a:t>
            </a:r>
            <a:r>
              <a:rPr lang="fr-CA" sz="1200" i="1" dirty="0"/>
              <a:t> </a:t>
            </a:r>
            <a:r>
              <a:rPr lang="fr-CA" sz="1200" i="1" dirty="0" err="1"/>
              <a:t>Development</a:t>
            </a:r>
            <a:r>
              <a:rPr lang="fr-CA" sz="1200" i="1" dirty="0"/>
              <a:t> as a </a:t>
            </a:r>
            <a:r>
              <a:rPr lang="fr-CA" sz="1200" i="1" dirty="0" err="1"/>
              <a:t>Fundamental</a:t>
            </a:r>
            <a:r>
              <a:rPr lang="fr-CA" sz="1200" i="1" dirty="0"/>
              <a:t> </a:t>
            </a:r>
            <a:r>
              <a:rPr lang="fr-CA" sz="1200" i="1" dirty="0" err="1"/>
              <a:t>Pillar</a:t>
            </a:r>
            <a:r>
              <a:rPr lang="fr-CA" sz="1200" i="1" dirty="0"/>
              <a:t> of </a:t>
            </a:r>
            <a:r>
              <a:rPr lang="fr-CA" sz="1200" i="1" dirty="0" err="1"/>
              <a:t>Economic</a:t>
            </a:r>
            <a:r>
              <a:rPr lang="fr-CA" sz="1200" i="1" dirty="0"/>
              <a:t> </a:t>
            </a:r>
            <a:r>
              <a:rPr lang="fr-CA" sz="1200" i="1" dirty="0" err="1"/>
              <a:t>Governance</a:t>
            </a:r>
            <a:r>
              <a:rPr lang="fr-CA" sz="1200" i="1" dirty="0"/>
              <a:t> and Public </a:t>
            </a:r>
            <a:r>
              <a:rPr lang="fr-CA" sz="1200" i="1" dirty="0" err="1"/>
              <a:t>Affairs</a:t>
            </a:r>
            <a:r>
              <a:rPr lang="fr-CA" sz="1200" i="1" dirty="0"/>
              <a:t> </a:t>
            </a:r>
          </a:p>
          <a:p>
            <a:pPr algn="l">
              <a:spcBef>
                <a:spcPts val="0"/>
              </a:spcBef>
            </a:pPr>
            <a:r>
              <a:rPr lang="fr-CA" sz="1200" dirty="0" err="1"/>
              <a:t>Ravenna</a:t>
            </a:r>
            <a:r>
              <a:rPr lang="fr-CA" sz="1200" dirty="0"/>
              <a:t>, 9-10 </a:t>
            </a:r>
            <a:r>
              <a:rPr lang="fr-CA" sz="1200" dirty="0" err="1"/>
              <a:t>November</a:t>
            </a:r>
            <a:r>
              <a:rPr lang="fr-CA" sz="1200" dirty="0"/>
              <a:t> 2023</a:t>
            </a:r>
            <a:endParaRPr lang="fr-CA" sz="1200" dirty="0">
              <a:ea typeface="Calibri"/>
              <a:cs typeface="Calibri"/>
            </a:endParaRPr>
          </a:p>
          <a:p>
            <a:pPr algn="l">
              <a:spcBef>
                <a:spcPts val="0"/>
              </a:spcBef>
            </a:pPr>
            <a:endParaRPr lang="fr-CA" sz="1200" dirty="0"/>
          </a:p>
          <a:p>
            <a:pPr algn="l">
              <a:spcBef>
                <a:spcPts val="0"/>
              </a:spcBef>
            </a:pPr>
            <a:endParaRPr lang="fr-CA" sz="1200" dirty="0"/>
          </a:p>
          <a:p>
            <a:pPr algn="l">
              <a:spcBef>
                <a:spcPts val="0"/>
              </a:spcBef>
            </a:pPr>
            <a:endParaRPr lang="fr-CA" sz="1200" dirty="0"/>
          </a:p>
          <a:p>
            <a:pPr algn="l">
              <a:spcBef>
                <a:spcPts val="0"/>
              </a:spcBef>
            </a:pPr>
            <a:r>
              <a:rPr lang="fr-CA" sz="1200" dirty="0"/>
              <a:t>By Charles Codère</a:t>
            </a:r>
          </a:p>
          <a:p>
            <a:pPr algn="l">
              <a:spcBef>
                <a:spcPts val="0"/>
              </a:spcBef>
            </a:pPr>
            <a:r>
              <a:rPr lang="fr-CA" sz="1200" dirty="0">
                <a:cs typeface="Calibri"/>
              </a:rPr>
              <a:t>Postdoctoral </a:t>
            </a:r>
            <a:r>
              <a:rPr lang="fr-CA" sz="1200" dirty="0" err="1">
                <a:cs typeface="Calibri"/>
              </a:rPr>
              <a:t>researcher</a:t>
            </a:r>
            <a:endParaRPr lang="fr-CA" sz="1200" dirty="0">
              <a:ea typeface="Calibri"/>
              <a:cs typeface="Calibri"/>
            </a:endParaRPr>
          </a:p>
          <a:p>
            <a:pPr algn="l">
              <a:spcBef>
                <a:spcPts val="0"/>
              </a:spcBef>
            </a:pPr>
            <a:r>
              <a:rPr lang="fr-CA" sz="1200" dirty="0"/>
              <a:t>NEME Chair – Laval </a:t>
            </a:r>
            <a:r>
              <a:rPr lang="fr-CA" sz="1200" dirty="0" err="1"/>
              <a:t>University</a:t>
            </a:r>
            <a:r>
              <a:rPr lang="fr-CA" sz="1200" dirty="0"/>
              <a:t>, </a:t>
            </a:r>
            <a:r>
              <a:rPr lang="fr-CA" sz="1200" dirty="0" err="1"/>
              <a:t>Quebec</a:t>
            </a:r>
            <a:r>
              <a:rPr lang="fr-CA" sz="1200" dirty="0"/>
              <a:t>, Canada</a:t>
            </a:r>
            <a:endParaRPr lang="fr-CA" sz="1200" dirty="0">
              <a:cs typeface="Calibri" panose="020F0502020204030204"/>
            </a:endParaRPr>
          </a:p>
          <a:p>
            <a:pPr algn="l"/>
            <a:endParaRPr lang="en-CA" sz="1200" dirty="0"/>
          </a:p>
          <a:p>
            <a:pPr algn="l"/>
            <a:endParaRPr lang="en-CA" sz="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44587F-EF6F-184E-885F-E2CF6F2C065F}"/>
                  </a:ext>
                </a:extLst>
              </p14:cNvPr>
              <p14:cNvContentPartPr/>
              <p14:nvPr/>
            </p14:nvContentPartPr>
            <p14:xfrm>
              <a:off x="462600" y="688267"/>
              <a:ext cx="969120" cy="34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44587F-EF6F-184E-885F-E2CF6F2C06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960" y="625267"/>
                <a:ext cx="1094760" cy="1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731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276198"/>
            <a:ext cx="10477600" cy="1157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Structure of the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82B83-8397-604C-8700-2C8246E0F0EF}"/>
              </a:ext>
            </a:extLst>
          </p:cNvPr>
          <p:cNvSpPr>
            <a:spLocks/>
          </p:cNvSpPr>
          <p:nvPr/>
        </p:nvSpPr>
        <p:spPr>
          <a:xfrm>
            <a:off x="476300" y="2079811"/>
            <a:ext cx="10760252" cy="4278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70332" indent="-370332" defTabSz="370332">
              <a:lnSpc>
                <a:spcPct val="90000"/>
              </a:lnSpc>
              <a:spcAft>
                <a:spcPts val="600"/>
              </a:spcAft>
              <a:buChar char="•"/>
            </a:pPr>
            <a:r>
              <a:rPr lang="fr-CA" sz="2400" b="1" dirty="0">
                <a:cs typeface="Calibri"/>
              </a:rPr>
              <a:t>Law, </a:t>
            </a:r>
            <a:r>
              <a:rPr lang="fr-CA" sz="2400" b="1" dirty="0" err="1">
                <a:cs typeface="Calibri"/>
              </a:rPr>
              <a:t>economics</a:t>
            </a:r>
            <a:r>
              <a:rPr lang="fr-CA" sz="2400" b="1" dirty="0">
                <a:cs typeface="Calibri"/>
              </a:rPr>
              <a:t>, and the </a:t>
            </a:r>
            <a:r>
              <a:rPr lang="fr-CA" sz="2400" b="1" dirty="0" err="1">
                <a:cs typeface="Calibri"/>
              </a:rPr>
              <a:t>environment</a:t>
            </a:r>
            <a:r>
              <a:rPr lang="fr-CA" sz="2400" b="1" dirty="0">
                <a:cs typeface="Calibri"/>
              </a:rPr>
              <a:t>: Lawrence </a:t>
            </a:r>
            <a:r>
              <a:rPr lang="fr-CA" sz="2400" b="1" dirty="0" err="1">
                <a:cs typeface="Calibri"/>
              </a:rPr>
              <a:t>Lessig’s</a:t>
            </a:r>
            <a:r>
              <a:rPr lang="fr-CA" sz="2400" b="1" dirty="0">
                <a:cs typeface="Calibri"/>
              </a:rPr>
              <a:t> new Chicago </a:t>
            </a:r>
            <a:r>
              <a:rPr lang="fr-CA" sz="2400" b="1" dirty="0" err="1">
                <a:cs typeface="Calibri"/>
              </a:rPr>
              <a:t>school</a:t>
            </a:r>
            <a:r>
              <a:rPr lang="fr-CA" sz="2400" b="1" dirty="0">
                <a:cs typeface="Calibri"/>
              </a:rPr>
              <a:t> </a:t>
            </a:r>
            <a:r>
              <a:rPr lang="fr-CA" sz="2400" b="1" dirty="0" err="1">
                <a:cs typeface="Calibri"/>
              </a:rPr>
              <a:t>applied</a:t>
            </a:r>
            <a:r>
              <a:rPr lang="fr-CA" sz="2400" b="1" dirty="0">
                <a:cs typeface="Calibri"/>
              </a:rPr>
              <a:t> to the </a:t>
            </a:r>
            <a:r>
              <a:rPr lang="fr-CA" sz="2400" b="1" dirty="0" err="1">
                <a:cs typeface="Calibri"/>
              </a:rPr>
              <a:t>climate</a:t>
            </a:r>
            <a:endParaRPr lang="fr-CA" sz="2400" b="1" dirty="0">
              <a:cs typeface="Calibri"/>
            </a:endParaRPr>
          </a:p>
          <a:p>
            <a:pPr defTabSz="370332">
              <a:lnSpc>
                <a:spcPct val="90000"/>
              </a:lnSpc>
              <a:spcAft>
                <a:spcPts val="600"/>
              </a:spcAft>
            </a:pPr>
            <a:endParaRPr lang="fr-CA" sz="2400" dirty="0">
              <a:cs typeface="Calibri"/>
            </a:endParaRPr>
          </a:p>
          <a:p>
            <a:pPr marL="370332" indent="-370332" defTabSz="370332">
              <a:lnSpc>
                <a:spcPct val="90000"/>
              </a:lnSpc>
              <a:spcAft>
                <a:spcPts val="600"/>
              </a:spcAft>
              <a:buChar char="•"/>
            </a:pPr>
            <a:r>
              <a:rPr lang="fr-CA" sz="2400" b="1" dirty="0">
                <a:cs typeface="Calibri"/>
              </a:rPr>
              <a:t> The </a:t>
            </a:r>
            <a:r>
              <a:rPr lang="fr-CA" sz="2400" b="1" dirty="0" err="1">
                <a:cs typeface="Calibri"/>
              </a:rPr>
              <a:t>current</a:t>
            </a:r>
            <a:r>
              <a:rPr lang="fr-CA" sz="2400" b="1" dirty="0">
                <a:cs typeface="Calibri"/>
              </a:rPr>
              <a:t> </a:t>
            </a:r>
            <a:r>
              <a:rPr lang="fr-CA" sz="2400" b="1" dirty="0" err="1">
                <a:cs typeface="Calibri"/>
              </a:rPr>
              <a:t>framework</a:t>
            </a:r>
            <a:r>
              <a:rPr lang="fr-CA" sz="2400" b="1" dirty="0">
                <a:cs typeface="Calibri"/>
              </a:rPr>
              <a:t> for GHG </a:t>
            </a:r>
            <a:r>
              <a:rPr lang="fr-CA" sz="2400" b="1" dirty="0" err="1">
                <a:cs typeface="Calibri"/>
              </a:rPr>
              <a:t>reporting</a:t>
            </a:r>
            <a:endParaRPr lang="fr-CA" sz="2400" b="1" dirty="0">
              <a:cs typeface="Calibri"/>
            </a:endParaRPr>
          </a:p>
          <a:p>
            <a:pPr marL="1284732" lvl="2" indent="-370332" defTabSz="370332">
              <a:lnSpc>
                <a:spcPct val="90000"/>
              </a:lnSpc>
              <a:spcAft>
                <a:spcPts val="600"/>
              </a:spcAft>
              <a:buChar char="•"/>
            </a:pPr>
            <a:r>
              <a:rPr lang="fr-CA" sz="2000" kern="1200" dirty="0">
                <a:latin typeface="+mn-lt"/>
                <a:ea typeface="+mn-ea"/>
                <a:cs typeface="Calibri"/>
              </a:rPr>
              <a:t>GHG </a:t>
            </a:r>
            <a:r>
              <a:rPr lang="fr-CA" sz="2000" dirty="0" err="1">
                <a:cs typeface="Calibri"/>
              </a:rPr>
              <a:t>r</a:t>
            </a:r>
            <a:r>
              <a:rPr lang="fr-CA" sz="2000" kern="1200" dirty="0" err="1">
                <a:latin typeface="+mn-lt"/>
                <a:ea typeface="+mn-ea"/>
                <a:cs typeface="Calibri"/>
              </a:rPr>
              <a:t>eporting</a:t>
            </a:r>
            <a:r>
              <a:rPr lang="fr-CA" sz="2000" kern="1200" dirty="0">
                <a:latin typeface="+mn-lt"/>
                <a:ea typeface="+mn-ea"/>
                <a:cs typeface="Calibri"/>
              </a:rPr>
              <a:t> </a:t>
            </a:r>
            <a:r>
              <a:rPr lang="fr-CA" sz="2000" kern="1200" dirty="0" err="1">
                <a:latin typeface="+mn-lt"/>
                <a:ea typeface="+mn-ea"/>
                <a:cs typeface="Calibri"/>
              </a:rPr>
              <a:t>under</a:t>
            </a:r>
            <a:r>
              <a:rPr lang="fr-CA" sz="2000" kern="1200" dirty="0">
                <a:latin typeface="+mn-lt"/>
                <a:ea typeface="+mn-ea"/>
                <a:cs typeface="Calibri"/>
              </a:rPr>
              <a:t> the Paris Agreement</a:t>
            </a:r>
          </a:p>
          <a:p>
            <a:pPr marL="1284732" lvl="2" indent="-370332" defTabSz="370332">
              <a:lnSpc>
                <a:spcPct val="90000"/>
              </a:lnSpc>
              <a:spcAft>
                <a:spcPts val="600"/>
              </a:spcAft>
              <a:buChar char="•"/>
            </a:pPr>
            <a:r>
              <a:rPr lang="fr-CA" sz="2000" dirty="0">
                <a:cs typeface="Calibri"/>
              </a:rPr>
              <a:t>Domestic </a:t>
            </a:r>
            <a:r>
              <a:rPr lang="fr-CA" sz="2000" dirty="0" err="1">
                <a:cs typeface="Calibri"/>
              </a:rPr>
              <a:t>reporting</a:t>
            </a:r>
            <a:r>
              <a:rPr lang="fr-CA" sz="2000" dirty="0">
                <a:cs typeface="Calibri"/>
              </a:rPr>
              <a:t> </a:t>
            </a:r>
            <a:r>
              <a:rPr lang="fr-CA" sz="2000" dirty="0" err="1">
                <a:cs typeface="Calibri"/>
              </a:rPr>
              <a:t>frameworks</a:t>
            </a:r>
            <a:r>
              <a:rPr lang="fr-CA" sz="2000" dirty="0">
                <a:cs typeface="Calibri"/>
              </a:rPr>
              <a:t>: insights </a:t>
            </a:r>
            <a:r>
              <a:rPr lang="fr-CA" sz="2000" dirty="0" err="1">
                <a:cs typeface="Calibri"/>
              </a:rPr>
              <a:t>from</a:t>
            </a:r>
            <a:r>
              <a:rPr lang="fr-CA" sz="2000" dirty="0">
                <a:cs typeface="Calibri"/>
              </a:rPr>
              <a:t> Canada and the United States</a:t>
            </a:r>
          </a:p>
          <a:p>
            <a:pPr lvl="1" defTabSz="370332">
              <a:lnSpc>
                <a:spcPct val="90000"/>
              </a:lnSpc>
              <a:spcAft>
                <a:spcPts val="600"/>
              </a:spcAft>
            </a:pPr>
            <a:endParaRPr lang="fr-CA" sz="2400" dirty="0">
              <a:cs typeface="Calibri"/>
            </a:endParaRPr>
          </a:p>
          <a:p>
            <a:pPr marL="285750" indent="-285750" defTabSz="37033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b="1" dirty="0">
                <a:cs typeface="Calibri"/>
              </a:rPr>
              <a:t>The </a:t>
            </a:r>
            <a:r>
              <a:rPr lang="fr-CA" sz="2400" b="1" dirty="0" err="1">
                <a:cs typeface="Calibri"/>
              </a:rPr>
              <a:t>emerging</a:t>
            </a:r>
            <a:r>
              <a:rPr lang="fr-CA" sz="2400" b="1" dirty="0">
                <a:cs typeface="Calibri"/>
              </a:rPr>
              <a:t> </a:t>
            </a:r>
            <a:r>
              <a:rPr lang="fr-CA" sz="2400" b="1" dirty="0" err="1">
                <a:cs typeface="Calibri"/>
              </a:rPr>
              <a:t>climate</a:t>
            </a:r>
            <a:r>
              <a:rPr lang="fr-CA" sz="2400" b="1" dirty="0">
                <a:cs typeface="Calibri"/>
              </a:rPr>
              <a:t> </a:t>
            </a:r>
            <a:r>
              <a:rPr lang="fr-CA" sz="2400" b="1" dirty="0" err="1">
                <a:cs typeface="Calibri"/>
              </a:rPr>
              <a:t>disclosure</a:t>
            </a:r>
            <a:r>
              <a:rPr lang="fr-CA" sz="2400" b="1" dirty="0">
                <a:cs typeface="Calibri"/>
              </a:rPr>
              <a:t> standards</a:t>
            </a:r>
          </a:p>
          <a:p>
            <a:pPr marL="1200150" lvl="2" indent="-285750" defTabSz="37033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cs typeface="Calibri"/>
              </a:rPr>
              <a:t>Overview</a:t>
            </a:r>
            <a:r>
              <a:rPr lang="fr-CA" sz="2000" dirty="0">
                <a:cs typeface="Calibri"/>
              </a:rPr>
              <a:t> of </a:t>
            </a:r>
            <a:r>
              <a:rPr lang="fr-CA" sz="2000" dirty="0" err="1">
                <a:cs typeface="Calibri"/>
              </a:rPr>
              <a:t>current</a:t>
            </a:r>
            <a:r>
              <a:rPr lang="fr-CA" sz="2000" dirty="0">
                <a:cs typeface="Calibri"/>
              </a:rPr>
              <a:t> initiatives</a:t>
            </a:r>
          </a:p>
          <a:p>
            <a:pPr marL="1200150" lvl="2" indent="-285750" defTabSz="37033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cs typeface="Calibri"/>
              </a:rPr>
              <a:t>Some</a:t>
            </a:r>
            <a:r>
              <a:rPr lang="fr-CA" sz="2000" dirty="0">
                <a:cs typeface="Calibri"/>
              </a:rPr>
              <a:t> </a:t>
            </a:r>
            <a:r>
              <a:rPr lang="fr-CA" sz="2000" dirty="0" err="1">
                <a:cs typeface="Calibri"/>
              </a:rPr>
              <a:t>remaining</a:t>
            </a:r>
            <a:r>
              <a:rPr lang="fr-CA" sz="2000" dirty="0">
                <a:cs typeface="Calibri"/>
              </a:rPr>
              <a:t> questions</a:t>
            </a:r>
          </a:p>
          <a:p>
            <a:pPr marL="285750" indent="-285750" defTabSz="37033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1400" kern="1200" dirty="0">
              <a:latin typeface="+mn-lt"/>
              <a:ea typeface="+mn-ea"/>
              <a:cs typeface="Calibri"/>
            </a:endParaRP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har char="•"/>
            </a:pPr>
            <a:endParaRPr lang="fr-CA" sz="1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D2704D-FAFD-5D4B-A1F0-E202903AB2AE}"/>
              </a:ext>
            </a:extLst>
          </p:cNvPr>
          <p:cNvSpPr/>
          <p:nvPr/>
        </p:nvSpPr>
        <p:spPr>
          <a:xfrm>
            <a:off x="9661090" y="6437440"/>
            <a:ext cx="315092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620" kern="1200" dirty="0">
                <a:ln w="0"/>
                <a:solidFill>
                  <a:schemeClr val="tx1">
                    <a:alpha val="43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©Charles Codère</a:t>
            </a:r>
            <a:endParaRPr lang="en-US" sz="2000" b="0" cap="none" spc="0" dirty="0">
              <a:ln w="0"/>
              <a:solidFill>
                <a:schemeClr val="tx1">
                  <a:alpha val="43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52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276198"/>
            <a:ext cx="10477600" cy="1157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Law, economics and the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82B83-8397-604C-8700-2C8246E0F0EF}"/>
              </a:ext>
            </a:extLst>
          </p:cNvPr>
          <p:cNvSpPr>
            <a:spLocks/>
          </p:cNvSpPr>
          <p:nvPr/>
        </p:nvSpPr>
        <p:spPr>
          <a:xfrm>
            <a:off x="758951" y="2097844"/>
            <a:ext cx="10789581" cy="4358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370332">
              <a:lnSpc>
                <a:spcPct val="90000"/>
              </a:lnSpc>
              <a:spcAft>
                <a:spcPts val="600"/>
              </a:spcAft>
            </a:pPr>
            <a:r>
              <a:rPr lang="fr-CA" sz="2400" b="1" kern="1200" dirty="0">
                <a:latin typeface="+mn-lt"/>
                <a:ea typeface="+mn-ea"/>
                <a:cs typeface="Calibri"/>
              </a:rPr>
              <a:t>3 </a:t>
            </a:r>
            <a:r>
              <a:rPr lang="fr-CA" sz="2400" b="1" kern="1200" dirty="0" err="1">
                <a:latin typeface="+mn-lt"/>
                <a:ea typeface="+mn-ea"/>
                <a:cs typeface="Calibri"/>
              </a:rPr>
              <a:t>core</a:t>
            </a:r>
            <a:r>
              <a:rPr lang="fr-CA" sz="2400" b="1" kern="1200" dirty="0">
                <a:latin typeface="+mn-lt"/>
                <a:ea typeface="+mn-ea"/>
                <a:cs typeface="Calibri"/>
              </a:rPr>
              <a:t> concepts:</a:t>
            </a:r>
            <a:br>
              <a:rPr lang="fr-CA" sz="2400" kern="1200" dirty="0">
                <a:latin typeface="+mn-lt"/>
                <a:ea typeface="+mn-ea"/>
                <a:cs typeface="Calibri"/>
              </a:rPr>
            </a:br>
            <a:endParaRPr lang="fr-CA" sz="2400" kern="1200" dirty="0">
              <a:latin typeface="+mn-lt"/>
              <a:ea typeface="+mn-ea"/>
              <a:cs typeface="Calibri"/>
            </a:endParaRPr>
          </a:p>
          <a:p>
            <a:pPr marL="457200" indent="-457200" defTabSz="370332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2400" dirty="0">
                <a:cs typeface="Calibri"/>
              </a:rPr>
              <a:t> </a:t>
            </a:r>
            <a:r>
              <a:rPr lang="fr-CA" sz="2400" dirty="0" err="1">
                <a:cs typeface="Calibri"/>
              </a:rPr>
              <a:t>Individuals</a:t>
            </a:r>
            <a:r>
              <a:rPr lang="fr-CA" sz="2400" dirty="0">
                <a:cs typeface="Calibri"/>
              </a:rPr>
              <a:t>, </a:t>
            </a:r>
            <a:r>
              <a:rPr lang="fr-CA" sz="2400" dirty="0" err="1">
                <a:cs typeface="Calibri"/>
              </a:rPr>
              <a:t>companies</a:t>
            </a:r>
            <a:r>
              <a:rPr lang="fr-CA" sz="2400" dirty="0">
                <a:cs typeface="Calibri"/>
              </a:rPr>
              <a:t> and States as </a:t>
            </a:r>
            <a:r>
              <a:rPr lang="fr-CA" sz="2400" dirty="0" err="1">
                <a:cs typeface="Calibri"/>
              </a:rPr>
              <a:t>economically</a:t>
            </a:r>
            <a:r>
              <a:rPr lang="fr-CA" sz="2400" dirty="0">
                <a:cs typeface="Calibri"/>
              </a:rPr>
              <a:t> rational </a:t>
            </a:r>
            <a:r>
              <a:rPr lang="fr-CA" sz="2400" dirty="0" err="1">
                <a:cs typeface="Calibri"/>
              </a:rPr>
              <a:t>actors</a:t>
            </a:r>
            <a:endParaRPr lang="fr-CA" sz="2400" dirty="0">
              <a:cs typeface="Calibri"/>
            </a:endParaRPr>
          </a:p>
          <a:p>
            <a:pPr marL="457200" indent="-457200" defTabSz="370332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fr-CA" sz="2400" kern="1200" dirty="0">
              <a:latin typeface="+mn-lt"/>
              <a:ea typeface="+mn-ea"/>
              <a:cs typeface="Calibri"/>
            </a:endParaRPr>
          </a:p>
          <a:p>
            <a:pPr marL="457200" indent="-457200" defTabSz="370332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2400" kern="1200" dirty="0" err="1">
                <a:latin typeface="+mn-lt"/>
                <a:ea typeface="+mn-ea"/>
                <a:cs typeface="Calibri"/>
              </a:rPr>
              <a:t>Sustainable</a:t>
            </a:r>
            <a:r>
              <a:rPr lang="fr-CA" sz="2400" kern="1200" dirty="0">
                <a:latin typeface="+mn-lt"/>
                <a:ea typeface="+mn-ea"/>
                <a:cs typeface="Calibri"/>
              </a:rPr>
              <a:t> </a:t>
            </a:r>
            <a:r>
              <a:rPr lang="fr-CA" sz="2400" kern="1200" dirty="0" err="1">
                <a:latin typeface="+mn-lt"/>
                <a:ea typeface="+mn-ea"/>
                <a:cs typeface="Calibri"/>
              </a:rPr>
              <a:t>development</a:t>
            </a:r>
            <a:r>
              <a:rPr lang="fr-CA" sz="2400" kern="1200" dirty="0">
                <a:latin typeface="+mn-lt"/>
                <a:ea typeface="+mn-ea"/>
                <a:cs typeface="Calibri"/>
              </a:rPr>
              <a:t> as an « </a:t>
            </a:r>
            <a:r>
              <a:rPr lang="fr-CA" sz="2400" kern="1200" dirty="0" err="1">
                <a:latin typeface="+mn-lt"/>
                <a:ea typeface="+mn-ea"/>
                <a:cs typeface="Calibri"/>
              </a:rPr>
              <a:t>environmentally</a:t>
            </a:r>
            <a:r>
              <a:rPr lang="fr-CA" sz="2400" kern="1200" dirty="0">
                <a:latin typeface="+mn-lt"/>
                <a:ea typeface="+mn-ea"/>
                <a:cs typeface="Calibri"/>
              </a:rPr>
              <a:t> efficient » </a:t>
            </a:r>
            <a:r>
              <a:rPr lang="fr-CA" sz="2400" kern="1200" dirty="0" err="1">
                <a:latin typeface="+mn-lt"/>
                <a:ea typeface="+mn-ea"/>
                <a:cs typeface="Calibri"/>
              </a:rPr>
              <a:t>equilibrium</a:t>
            </a:r>
            <a:r>
              <a:rPr lang="fr-CA" sz="2400" kern="1200" dirty="0">
                <a:latin typeface="+mn-lt"/>
                <a:ea typeface="+mn-ea"/>
                <a:cs typeface="Calibri"/>
              </a:rPr>
              <a:t> to </a:t>
            </a:r>
            <a:r>
              <a:rPr lang="fr-CA" sz="2400" kern="1200" dirty="0" err="1">
                <a:latin typeface="+mn-lt"/>
                <a:ea typeface="+mn-ea"/>
                <a:cs typeface="Calibri"/>
              </a:rPr>
              <a:t>be</a:t>
            </a:r>
            <a:r>
              <a:rPr lang="fr-CA" sz="2400" kern="1200" dirty="0">
                <a:latin typeface="+mn-lt"/>
                <a:ea typeface="+mn-ea"/>
                <a:cs typeface="Calibri"/>
              </a:rPr>
              <a:t> </a:t>
            </a:r>
            <a:r>
              <a:rPr lang="fr-CA" sz="2400" kern="1200" dirty="0" err="1">
                <a:latin typeface="+mn-lt"/>
                <a:ea typeface="+mn-ea"/>
                <a:cs typeface="Calibri"/>
              </a:rPr>
              <a:t>reached</a:t>
            </a:r>
            <a:endParaRPr lang="fr-CA" sz="2400" kern="1200" dirty="0">
              <a:latin typeface="+mn-lt"/>
              <a:ea typeface="+mn-ea"/>
              <a:cs typeface="Calibri"/>
            </a:endParaRPr>
          </a:p>
          <a:p>
            <a:pPr marL="457200" indent="-457200" defTabSz="370332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fr-CA" sz="2400" dirty="0">
              <a:cs typeface="Calibri"/>
            </a:endParaRPr>
          </a:p>
          <a:p>
            <a:pPr marL="457200" indent="-457200" defTabSz="370332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CA" sz="2400" kern="1200" dirty="0">
                <a:latin typeface="+mn-lt"/>
                <a:ea typeface="+mn-ea"/>
                <a:cs typeface="Calibri"/>
              </a:rPr>
              <a:t> </a:t>
            </a:r>
            <a:r>
              <a:rPr lang="fr-CA" sz="2400" kern="1200" dirty="0" err="1">
                <a:latin typeface="+mn-lt"/>
                <a:ea typeface="+mn-ea"/>
                <a:cs typeface="Calibri"/>
              </a:rPr>
              <a:t>Climate</a:t>
            </a:r>
            <a:r>
              <a:rPr lang="fr-CA" sz="2400" kern="1200" dirty="0">
                <a:latin typeface="+mn-lt"/>
                <a:ea typeface="+mn-ea"/>
                <a:cs typeface="Calibri"/>
              </a:rPr>
              <a:t> change as a </a:t>
            </a:r>
            <a:r>
              <a:rPr lang="fr-CA" sz="2400" kern="1200" dirty="0" err="1">
                <a:latin typeface="+mn-lt"/>
                <a:ea typeface="+mn-ea"/>
                <a:cs typeface="Calibri"/>
              </a:rPr>
              <a:t>common</a:t>
            </a:r>
            <a:r>
              <a:rPr lang="fr-CA" sz="2400" kern="1200" dirty="0">
                <a:latin typeface="+mn-lt"/>
                <a:ea typeface="+mn-ea"/>
                <a:cs typeface="Calibri"/>
              </a:rPr>
              <a:t> good</a:t>
            </a:r>
          </a:p>
          <a:p>
            <a:pPr defTabSz="370332">
              <a:lnSpc>
                <a:spcPct val="90000"/>
              </a:lnSpc>
              <a:spcAft>
                <a:spcPts val="600"/>
              </a:spcAft>
            </a:pPr>
            <a:r>
              <a:rPr lang="fr-CA" sz="2400" dirty="0">
                <a:cs typeface="Calibri"/>
              </a:rPr>
              <a:t>	</a:t>
            </a:r>
            <a:r>
              <a:rPr lang="fr-CA" sz="2000" dirty="0">
                <a:cs typeface="Calibri"/>
              </a:rPr>
              <a:t>- </a:t>
            </a:r>
            <a:r>
              <a:rPr lang="fr-CA" sz="2000" kern="1200" dirty="0">
                <a:latin typeface="+mn-lt"/>
                <a:ea typeface="+mn-ea"/>
                <a:cs typeface="Calibri"/>
              </a:rPr>
              <a:t>« </a:t>
            </a:r>
            <a:r>
              <a:rPr lang="fr-CA" sz="2000" dirty="0" err="1">
                <a:cs typeface="Calibri"/>
              </a:rPr>
              <a:t>T</a:t>
            </a:r>
            <a:r>
              <a:rPr lang="fr-CA" sz="2000" kern="1200" dirty="0" err="1">
                <a:latin typeface="+mn-lt"/>
                <a:ea typeface="+mn-ea"/>
                <a:cs typeface="Calibri"/>
              </a:rPr>
              <a:t>ragedy</a:t>
            </a:r>
            <a:r>
              <a:rPr lang="fr-CA" sz="2000" kern="1200" dirty="0">
                <a:latin typeface="+mn-lt"/>
                <a:ea typeface="+mn-ea"/>
                <a:cs typeface="Calibri"/>
              </a:rPr>
              <a:t> of the </a:t>
            </a:r>
            <a:r>
              <a:rPr lang="fr-CA" sz="2000" kern="1200" dirty="0" err="1">
                <a:latin typeface="+mn-lt"/>
                <a:ea typeface="+mn-ea"/>
                <a:cs typeface="Calibri"/>
              </a:rPr>
              <a:t>commons</a:t>
            </a:r>
            <a:r>
              <a:rPr lang="fr-CA" sz="2000" kern="1200" dirty="0">
                <a:latin typeface="+mn-lt"/>
                <a:ea typeface="+mn-ea"/>
                <a:cs typeface="Calibri"/>
              </a:rPr>
              <a:t> » (Hardin)</a:t>
            </a:r>
          </a:p>
          <a:p>
            <a:pPr defTabSz="370332">
              <a:lnSpc>
                <a:spcPct val="90000"/>
              </a:lnSpc>
              <a:spcAft>
                <a:spcPts val="600"/>
              </a:spcAft>
            </a:pPr>
            <a:r>
              <a:rPr lang="fr-CA" sz="2000" dirty="0">
                <a:cs typeface="Calibri"/>
              </a:rPr>
              <a:t>	-  </a:t>
            </a:r>
            <a:r>
              <a:rPr lang="fr-CA" sz="2000" dirty="0" err="1">
                <a:cs typeface="Calibri"/>
              </a:rPr>
              <a:t>N</a:t>
            </a:r>
            <a:r>
              <a:rPr lang="fr-CA" sz="2000" kern="1200" dirty="0" err="1">
                <a:latin typeface="+mn-lt"/>
                <a:ea typeface="+mn-ea"/>
                <a:cs typeface="Calibri"/>
              </a:rPr>
              <a:t>eed</a:t>
            </a:r>
            <a:r>
              <a:rPr lang="fr-CA" sz="2000" kern="1200" dirty="0">
                <a:latin typeface="+mn-lt"/>
                <a:ea typeface="+mn-ea"/>
                <a:cs typeface="Calibri"/>
              </a:rPr>
              <a:t> for </a:t>
            </a:r>
            <a:r>
              <a:rPr lang="fr-CA" sz="2000" kern="1200" dirty="0" err="1">
                <a:latin typeface="+mn-lt"/>
                <a:ea typeface="+mn-ea"/>
                <a:cs typeface="Calibri"/>
              </a:rPr>
              <a:t>regulatory</a:t>
            </a:r>
            <a:r>
              <a:rPr lang="fr-CA" sz="2000" kern="1200" dirty="0">
                <a:latin typeface="+mn-lt"/>
                <a:ea typeface="+mn-ea"/>
                <a:cs typeface="Calibri"/>
              </a:rPr>
              <a:t> intervention</a:t>
            </a: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har char="•"/>
            </a:pPr>
            <a:endParaRPr lang="fr-CA" sz="1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6F01E-6138-D9A6-9354-855DE0FDED92}"/>
              </a:ext>
            </a:extLst>
          </p:cNvPr>
          <p:cNvSpPr/>
          <p:nvPr/>
        </p:nvSpPr>
        <p:spPr>
          <a:xfrm>
            <a:off x="9661090" y="6437440"/>
            <a:ext cx="315092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620" kern="1200" dirty="0">
                <a:ln w="0"/>
                <a:solidFill>
                  <a:schemeClr val="tx1">
                    <a:alpha val="43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©Charles Codère</a:t>
            </a:r>
            <a:endParaRPr lang="en-US" sz="2000" b="0" cap="none" spc="0" dirty="0">
              <a:ln w="0"/>
              <a:solidFill>
                <a:schemeClr val="tx1">
                  <a:alpha val="43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7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276198"/>
            <a:ext cx="10477600" cy="11572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Lessig’s 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Chicago School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from cyberspace to planetary boundaries</a:t>
            </a:r>
            <a:endParaRPr lang="en-US" sz="40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40362-855A-F54A-918E-C6E97F54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427" y="2181743"/>
            <a:ext cx="5378125" cy="36452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282B83-8397-604C-8700-2C8246E0F0EF}"/>
              </a:ext>
            </a:extLst>
          </p:cNvPr>
          <p:cNvSpPr>
            <a:spLocks/>
          </p:cNvSpPr>
          <p:nvPr/>
        </p:nvSpPr>
        <p:spPr>
          <a:xfrm>
            <a:off x="389467" y="1709638"/>
            <a:ext cx="6332624" cy="4872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dirty="0" err="1">
                <a:cs typeface="Calibri" panose="020F0502020204030204"/>
              </a:rPr>
              <a:t>Based</a:t>
            </a:r>
            <a:r>
              <a:rPr lang="fr-CA" sz="2200" dirty="0">
                <a:cs typeface="Calibri" panose="020F0502020204030204"/>
              </a:rPr>
              <a:t> on « </a:t>
            </a:r>
            <a:r>
              <a:rPr lang="fr-CA" sz="2200" dirty="0" err="1">
                <a:cs typeface="Calibri" panose="020F0502020204030204"/>
              </a:rPr>
              <a:t>old</a:t>
            </a:r>
            <a:r>
              <a:rPr lang="fr-CA" sz="2200" dirty="0">
                <a:cs typeface="Calibri" panose="020F0502020204030204"/>
              </a:rPr>
              <a:t>»/</a:t>
            </a:r>
            <a:r>
              <a:rPr lang="fr-CA" sz="2200" dirty="0" err="1">
                <a:cs typeface="Calibri" panose="020F0502020204030204"/>
              </a:rPr>
              <a:t>traditional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law</a:t>
            </a:r>
            <a:r>
              <a:rPr lang="fr-CA" sz="2200" dirty="0">
                <a:cs typeface="Calibri" panose="020F0502020204030204"/>
              </a:rPr>
              <a:t> and </a:t>
            </a:r>
            <a:r>
              <a:rPr lang="fr-CA" sz="2200" dirty="0" err="1">
                <a:cs typeface="Calibri" panose="020F0502020204030204"/>
              </a:rPr>
              <a:t>economics</a:t>
            </a:r>
            <a:r>
              <a:rPr lang="fr-CA" sz="2200" dirty="0">
                <a:cs typeface="Calibri" panose="020F0502020204030204"/>
              </a:rPr>
              <a:t>, but more </a:t>
            </a:r>
            <a:r>
              <a:rPr lang="fr-CA" sz="2200" dirty="0" err="1">
                <a:cs typeface="Calibri" panose="020F0502020204030204"/>
              </a:rPr>
              <a:t>nuanced</a:t>
            </a:r>
            <a:r>
              <a:rPr lang="fr-CA" sz="2200" dirty="0">
                <a:cs typeface="Calibri" panose="020F0502020204030204"/>
              </a:rPr>
              <a:t>: four main normative forces </a:t>
            </a:r>
            <a:r>
              <a:rPr lang="fr-CA" sz="2200" dirty="0" err="1">
                <a:cs typeface="Calibri" panose="020F0502020204030204"/>
              </a:rPr>
              <a:t>that</a:t>
            </a:r>
            <a:r>
              <a:rPr lang="fr-CA" sz="2200" dirty="0">
                <a:cs typeface="Calibri" panose="020F0502020204030204"/>
              </a:rPr>
              <a:t> influence </a:t>
            </a:r>
            <a:r>
              <a:rPr lang="fr-CA" sz="2200" dirty="0" err="1">
                <a:cs typeface="Calibri" panose="020F0502020204030204"/>
              </a:rPr>
              <a:t>actors</a:t>
            </a:r>
            <a:endParaRPr lang="fr-CA" sz="2200" dirty="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2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CA" sz="2200" dirty="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dirty="0">
                <a:cs typeface="Calibri" panose="020F0502020204030204"/>
              </a:rPr>
              <a:t>Architecture: </a:t>
            </a:r>
            <a:r>
              <a:rPr lang="fr-CA" sz="2200" dirty="0" err="1">
                <a:cs typeface="Calibri" panose="020F0502020204030204"/>
              </a:rPr>
              <a:t>planetary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boundaries</a:t>
            </a:r>
            <a:r>
              <a:rPr lang="fr-CA" sz="2200" dirty="0">
                <a:cs typeface="Calibri" panose="020F0502020204030204"/>
              </a:rPr>
              <a:t> as </a:t>
            </a:r>
            <a:r>
              <a:rPr lang="fr-CA" sz="2200" dirty="0" err="1">
                <a:cs typeface="Calibri" panose="020F0502020204030204"/>
              </a:rPr>
              <a:t>norms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that</a:t>
            </a:r>
            <a:r>
              <a:rPr lang="fr-CA" sz="2200" dirty="0">
                <a:cs typeface="Calibri" panose="020F0502020204030204"/>
              </a:rPr>
              <a:t> must </a:t>
            </a:r>
            <a:r>
              <a:rPr lang="fr-CA" sz="2200" dirty="0" err="1">
                <a:cs typeface="Calibri" panose="020F0502020204030204"/>
              </a:rPr>
              <a:t>be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taken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into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account</a:t>
            </a:r>
            <a:endParaRPr lang="fr-CA" sz="22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r-CA" sz="2200" dirty="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200" dirty="0">
              <a:cs typeface="Calibri" panose="020F0502020204030204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dirty="0">
                <a:cs typeface="Calibri" panose="020F0502020204030204"/>
              </a:rPr>
              <a:t>Key </a:t>
            </a:r>
            <a:r>
              <a:rPr lang="fr-CA" sz="2200" dirty="0" err="1">
                <a:cs typeface="Calibri" panose="020F0502020204030204"/>
              </a:rPr>
              <a:t>lesson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from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Lessig</a:t>
            </a:r>
            <a:r>
              <a:rPr lang="fr-CA" sz="2200" dirty="0">
                <a:cs typeface="Calibri" panose="020F0502020204030204"/>
              </a:rPr>
              <a:t>: </a:t>
            </a:r>
            <a:r>
              <a:rPr lang="fr-CA" sz="2200" dirty="0" err="1">
                <a:cs typeface="Calibri" panose="020F0502020204030204"/>
              </a:rPr>
              <a:t>understanding</a:t>
            </a:r>
            <a:r>
              <a:rPr lang="fr-CA" sz="2200" dirty="0">
                <a:cs typeface="Calibri" panose="020F0502020204030204"/>
              </a:rPr>
              <a:t> a </a:t>
            </a:r>
            <a:r>
              <a:rPr lang="fr-CA" sz="2200" dirty="0" err="1">
                <a:cs typeface="Calibri" panose="020F0502020204030204"/>
              </a:rPr>
              <a:t>resource</a:t>
            </a:r>
            <a:r>
              <a:rPr lang="fr-CA" sz="2200" dirty="0">
                <a:cs typeface="Calibri" panose="020F0502020204030204"/>
              </a:rPr>
              <a:t> </a:t>
            </a:r>
            <a:r>
              <a:rPr lang="fr-CA" sz="2200" dirty="0" err="1">
                <a:cs typeface="Calibri" panose="020F0502020204030204"/>
              </a:rPr>
              <a:t>is</a:t>
            </a:r>
            <a:r>
              <a:rPr lang="fr-CA" sz="2200" dirty="0">
                <a:cs typeface="Calibri" panose="020F0502020204030204"/>
              </a:rPr>
              <a:t> a key </a:t>
            </a:r>
            <a:r>
              <a:rPr lang="fr-CA" sz="2200" dirty="0" err="1">
                <a:cs typeface="Calibri" panose="020F0502020204030204"/>
              </a:rPr>
              <a:t>precondition</a:t>
            </a:r>
            <a:r>
              <a:rPr lang="fr-CA" sz="2200" dirty="0">
                <a:cs typeface="Calibri" panose="020F0502020204030204"/>
              </a:rPr>
              <a:t> to </a:t>
            </a:r>
            <a:r>
              <a:rPr lang="fr-CA" sz="2200" dirty="0" err="1">
                <a:cs typeface="Calibri" panose="020F0502020204030204"/>
              </a:rPr>
              <a:t>its</a:t>
            </a:r>
            <a:r>
              <a:rPr lang="fr-CA" sz="2200" dirty="0">
                <a:cs typeface="Calibri" panose="020F0502020204030204"/>
              </a:rPr>
              <a:t> effective </a:t>
            </a:r>
            <a:r>
              <a:rPr lang="fr-CA" sz="2200" dirty="0" err="1">
                <a:cs typeface="Calibri" panose="020F0502020204030204"/>
              </a:rPr>
              <a:t>regulation</a:t>
            </a:r>
            <a:endParaRPr lang="fr-CA" sz="2200" dirty="0">
              <a:cs typeface="Calibri" panose="020F0502020204030204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dirty="0" err="1">
                <a:cs typeface="Calibri" panose="020F0502020204030204"/>
              </a:rPr>
              <a:t>Example</a:t>
            </a:r>
            <a:r>
              <a:rPr lang="fr-CA" sz="2200" dirty="0">
                <a:cs typeface="Calibri" panose="020F0502020204030204"/>
              </a:rPr>
              <a:t> of international </a:t>
            </a:r>
            <a:r>
              <a:rPr lang="fr-CA" sz="2200" dirty="0" err="1">
                <a:cs typeface="Calibri" panose="020F0502020204030204"/>
              </a:rPr>
              <a:t>law</a:t>
            </a:r>
            <a:r>
              <a:rPr lang="fr-CA" sz="2200" dirty="0">
                <a:cs typeface="Calibri" panose="020F0502020204030204"/>
              </a:rPr>
              <a:t> for the protection of the ozone Layer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9ACEB-D52D-3444-BB06-3A1902BF427D}"/>
              </a:ext>
            </a:extLst>
          </p:cNvPr>
          <p:cNvSpPr txBox="1"/>
          <p:nvPr/>
        </p:nvSpPr>
        <p:spPr>
          <a:xfrm>
            <a:off x="9973733" y="5232400"/>
            <a:ext cx="145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Source: </a:t>
            </a:r>
            <a:r>
              <a:rPr lang="fr-CA" sz="1200" dirty="0" err="1"/>
              <a:t>Lessig</a:t>
            </a:r>
            <a:r>
              <a:rPr lang="fr-CA" sz="1200" dirty="0"/>
              <a:t> (1998)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B084A-7F58-CACF-BB97-14B3FE3178A1}"/>
              </a:ext>
            </a:extLst>
          </p:cNvPr>
          <p:cNvSpPr/>
          <p:nvPr/>
        </p:nvSpPr>
        <p:spPr>
          <a:xfrm>
            <a:off x="9661090" y="6437440"/>
            <a:ext cx="315092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620" kern="1200" dirty="0">
                <a:ln w="0"/>
                <a:solidFill>
                  <a:schemeClr val="tx1">
                    <a:alpha val="43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©Charles Codère</a:t>
            </a:r>
            <a:endParaRPr lang="en-US" sz="2000" b="0" cap="none" spc="0" dirty="0">
              <a:ln w="0"/>
              <a:solidFill>
                <a:schemeClr val="tx1">
                  <a:alpha val="43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65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276198"/>
            <a:ext cx="10477600" cy="1157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The C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urrent UNFCCC GHG Reporting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82B83-8397-604C-8700-2C8246E0F0EF}"/>
              </a:ext>
            </a:extLst>
          </p:cNvPr>
          <p:cNvSpPr>
            <a:spLocks/>
          </p:cNvSpPr>
          <p:nvPr/>
        </p:nvSpPr>
        <p:spPr>
          <a:xfrm>
            <a:off x="1560034" y="2122098"/>
            <a:ext cx="7496471" cy="40170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cs typeface="Calibri" panose="020F0502020204030204"/>
              </a:rPr>
              <a:t>Regulation</a:t>
            </a:r>
            <a:r>
              <a:rPr lang="fr-CA" sz="2000" dirty="0">
                <a:cs typeface="Calibri" panose="020F0502020204030204"/>
              </a:rPr>
              <a:t>, </a:t>
            </a:r>
            <a:r>
              <a:rPr lang="fr-CA" sz="2000" dirty="0" err="1">
                <a:cs typeface="Calibri" panose="020F0502020204030204"/>
              </a:rPr>
              <a:t>from</a:t>
            </a:r>
            <a:r>
              <a:rPr lang="fr-CA" sz="2000" dirty="0">
                <a:cs typeface="Calibri" panose="020F0502020204030204"/>
              </a:rPr>
              <a:t> </a:t>
            </a:r>
            <a:r>
              <a:rPr lang="fr-CA" sz="2000" dirty="0" err="1">
                <a:cs typeface="Calibri" panose="020F0502020204030204"/>
              </a:rPr>
              <a:t>general</a:t>
            </a:r>
            <a:r>
              <a:rPr lang="fr-CA" sz="2000" dirty="0">
                <a:cs typeface="Calibri" panose="020F0502020204030204"/>
              </a:rPr>
              <a:t> to </a:t>
            </a:r>
            <a:r>
              <a:rPr lang="fr-CA" sz="2000" dirty="0" err="1">
                <a:cs typeface="Calibri" panose="020F0502020204030204"/>
              </a:rPr>
              <a:t>specific</a:t>
            </a:r>
            <a:r>
              <a:rPr lang="fr-CA" sz="2000" dirty="0">
                <a:cs typeface="Calibri" panose="020F0502020204030204"/>
              </a:rPr>
              <a:t>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err="1">
                <a:cs typeface="Calibri" panose="020F0502020204030204"/>
              </a:rPr>
              <a:t>From</a:t>
            </a:r>
            <a:r>
              <a:rPr lang="fr-CA" dirty="0">
                <a:cs typeface="Calibri" panose="020F0502020204030204"/>
              </a:rPr>
              <a:t> </a:t>
            </a:r>
            <a:r>
              <a:rPr lang="fr-CA" dirty="0" err="1">
                <a:cs typeface="Calibri" panose="020F0502020204030204"/>
              </a:rPr>
              <a:t>overall</a:t>
            </a:r>
            <a:r>
              <a:rPr lang="fr-CA" dirty="0">
                <a:cs typeface="Calibri" panose="020F0502020204030204"/>
              </a:rPr>
              <a:t> goal (UNFCCC) to </a:t>
            </a:r>
            <a:r>
              <a:rPr lang="fr-CA" dirty="0" err="1">
                <a:cs typeface="Calibri" panose="020F0502020204030204"/>
              </a:rPr>
              <a:t>quantified</a:t>
            </a:r>
            <a:r>
              <a:rPr lang="fr-CA" dirty="0">
                <a:cs typeface="Calibri" panose="020F0502020204030204"/>
              </a:rPr>
              <a:t> </a:t>
            </a:r>
            <a:r>
              <a:rPr lang="fr-CA" dirty="0" err="1">
                <a:cs typeface="Calibri" panose="020F0502020204030204"/>
              </a:rPr>
              <a:t>target</a:t>
            </a:r>
            <a:r>
              <a:rPr lang="fr-CA" dirty="0">
                <a:cs typeface="Calibri" panose="020F0502020204030204"/>
              </a:rPr>
              <a:t> (Paris)</a:t>
            </a: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dirty="0">
              <a:cs typeface="Calibri" panose="020F0502020204030204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err="1">
                <a:cs typeface="Calibri" panose="020F0502020204030204"/>
              </a:rPr>
              <a:t>From</a:t>
            </a:r>
            <a:r>
              <a:rPr lang="fr-CA" dirty="0">
                <a:cs typeface="Calibri" panose="020F0502020204030204"/>
              </a:rPr>
              <a:t> GHG mitigation </a:t>
            </a:r>
            <a:r>
              <a:rPr lang="fr-CA" dirty="0" err="1">
                <a:cs typeface="Calibri" panose="020F0502020204030204"/>
              </a:rPr>
              <a:t>targets</a:t>
            </a:r>
            <a:r>
              <a:rPr lang="fr-CA" dirty="0">
                <a:cs typeface="Calibri" panose="020F0502020204030204"/>
              </a:rPr>
              <a:t> for </a:t>
            </a:r>
            <a:r>
              <a:rPr lang="fr-CA" dirty="0" err="1">
                <a:cs typeface="Calibri" panose="020F0502020204030204"/>
              </a:rPr>
              <a:t>some</a:t>
            </a:r>
            <a:r>
              <a:rPr lang="fr-CA" dirty="0">
                <a:cs typeface="Calibri" panose="020F0502020204030204"/>
              </a:rPr>
              <a:t> States (Kyoto), to all States (Paris)</a:t>
            </a: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000" dirty="0">
              <a:cs typeface="Calibri" panose="020F0502020204030204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cs typeface="Calibri" panose="020F0502020204030204"/>
              </a:rPr>
              <a:t>…but States Parties are </a:t>
            </a:r>
            <a:r>
              <a:rPr lang="fr-CA" sz="2000" dirty="0" err="1">
                <a:cs typeface="Calibri" panose="020F0502020204030204"/>
              </a:rPr>
              <a:t>still</a:t>
            </a:r>
            <a:r>
              <a:rPr lang="fr-CA" sz="2000" dirty="0">
                <a:cs typeface="Calibri" panose="020F0502020204030204"/>
              </a:rPr>
              <a:t> far </a:t>
            </a:r>
            <a:r>
              <a:rPr lang="fr-CA" sz="2000" dirty="0" err="1">
                <a:cs typeface="Calibri" panose="020F0502020204030204"/>
              </a:rPr>
              <a:t>from</a:t>
            </a:r>
            <a:r>
              <a:rPr lang="fr-CA" sz="2000" dirty="0">
                <a:cs typeface="Calibri" panose="020F0502020204030204"/>
              </a:rPr>
              <a:t> </a:t>
            </a:r>
            <a:r>
              <a:rPr lang="fr-CA" sz="2000" dirty="0" err="1">
                <a:cs typeface="Calibri" panose="020F0502020204030204"/>
              </a:rPr>
              <a:t>aligning</a:t>
            </a:r>
            <a:r>
              <a:rPr lang="fr-CA" sz="2000" dirty="0">
                <a:cs typeface="Calibri" panose="020F0502020204030204"/>
              </a:rPr>
              <a:t> national </a:t>
            </a:r>
            <a:r>
              <a:rPr lang="fr-CA" sz="2000" dirty="0" err="1">
                <a:cs typeface="Calibri" panose="020F0502020204030204"/>
              </a:rPr>
              <a:t>emissions</a:t>
            </a:r>
            <a:r>
              <a:rPr lang="fr-CA" sz="2000" dirty="0">
                <a:cs typeface="Calibri" panose="020F0502020204030204"/>
              </a:rPr>
              <a:t> </a:t>
            </a:r>
            <a:r>
              <a:rPr lang="fr-CA" sz="2000" dirty="0" err="1">
                <a:cs typeface="Calibri" panose="020F0502020204030204"/>
              </a:rPr>
              <a:t>with</a:t>
            </a:r>
            <a:r>
              <a:rPr lang="fr-CA" sz="2000" dirty="0">
                <a:cs typeface="Calibri" panose="020F0502020204030204"/>
              </a:rPr>
              <a:t> the Paris </a:t>
            </a:r>
            <a:r>
              <a:rPr lang="fr-CA" sz="2000" dirty="0" err="1">
                <a:cs typeface="Calibri" panose="020F0502020204030204"/>
              </a:rPr>
              <a:t>Agreement’s</a:t>
            </a:r>
            <a:r>
              <a:rPr lang="fr-CA" sz="2000" dirty="0">
                <a:cs typeface="Calibri" panose="020F0502020204030204"/>
              </a:rPr>
              <a:t> 1.5</a:t>
            </a:r>
            <a:r>
              <a:rPr lang="en-CA" sz="2000" dirty="0"/>
              <a:t>°</a:t>
            </a:r>
            <a:r>
              <a:rPr lang="fr-CA" sz="2000" dirty="0">
                <a:cs typeface="Calibri" panose="020F0502020204030204"/>
              </a:rPr>
              <a:t>C/2</a:t>
            </a:r>
            <a:r>
              <a:rPr lang="en-CA" sz="2000" dirty="0"/>
              <a:t>°C target</a:t>
            </a:r>
            <a:endParaRPr lang="fr-CA" sz="2000" dirty="0">
              <a:cs typeface="Calibri" panose="020F0502020204030204"/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A" sz="2000" dirty="0">
              <a:cs typeface="Calibri" panose="020F0502020204030204"/>
            </a:endParaRPr>
          </a:p>
          <a:p>
            <a:pPr marL="342900" indent="-342900" algn="l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err="1">
                <a:cs typeface="Calibri" panose="020F0502020204030204"/>
              </a:rPr>
              <a:t>Reporting</a:t>
            </a:r>
            <a:r>
              <a:rPr lang="fr-CA" sz="2000" dirty="0">
                <a:cs typeface="Calibri" panose="020F0502020204030204"/>
              </a:rPr>
              <a:t> </a:t>
            </a:r>
            <a:r>
              <a:rPr lang="fr-CA" sz="2000" dirty="0" err="1">
                <a:cs typeface="Calibri" panose="020F0502020204030204"/>
              </a:rPr>
              <a:t>under</a:t>
            </a:r>
            <a:r>
              <a:rPr lang="fr-CA" sz="2000" dirty="0">
                <a:cs typeface="Calibri" panose="020F0502020204030204"/>
              </a:rPr>
              <a:t> UNFCCC </a:t>
            </a:r>
            <a:r>
              <a:rPr lang="fr-CA" sz="2000" dirty="0" err="1">
                <a:cs typeface="Calibri" panose="020F0502020204030204"/>
              </a:rPr>
              <a:t>rules</a:t>
            </a:r>
            <a:r>
              <a:rPr lang="fr-CA" sz="2000" dirty="0">
                <a:cs typeface="Calibri" panose="020F0502020204030204"/>
              </a:rPr>
              <a:t>: IPCC guidelines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err="1">
                <a:cs typeface="Calibri" panose="020F0502020204030204"/>
              </a:rPr>
              <a:t>Sectoral</a:t>
            </a:r>
            <a:r>
              <a:rPr lang="fr-CA" dirty="0">
                <a:cs typeface="Calibri" panose="020F0502020204030204"/>
              </a:rPr>
              <a:t> approximations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err="1">
                <a:cs typeface="Calibri" panose="020F0502020204030204"/>
              </a:rPr>
              <a:t>Designed</a:t>
            </a:r>
            <a:r>
              <a:rPr lang="fr-CA" dirty="0">
                <a:cs typeface="Calibri" panose="020F0502020204030204"/>
              </a:rPr>
              <a:t> to </a:t>
            </a:r>
            <a:r>
              <a:rPr lang="fr-CA" dirty="0" err="1">
                <a:cs typeface="Calibri" panose="020F0502020204030204"/>
              </a:rPr>
              <a:t>be</a:t>
            </a:r>
            <a:r>
              <a:rPr lang="fr-CA" dirty="0">
                <a:cs typeface="Calibri" panose="020F0502020204030204"/>
              </a:rPr>
              <a:t> </a:t>
            </a:r>
            <a:r>
              <a:rPr lang="fr-CA" dirty="0" err="1">
                <a:cs typeface="Calibri" panose="020F0502020204030204"/>
              </a:rPr>
              <a:t>feasibly</a:t>
            </a:r>
            <a:r>
              <a:rPr lang="fr-CA" dirty="0">
                <a:cs typeface="Calibri" panose="020F0502020204030204"/>
              </a:rPr>
              <a:t> </a:t>
            </a:r>
            <a:r>
              <a:rPr lang="fr-CA" dirty="0" err="1">
                <a:cs typeface="Calibri" panose="020F0502020204030204"/>
              </a:rPr>
              <a:t>implementable</a:t>
            </a:r>
            <a:r>
              <a:rPr lang="fr-CA" dirty="0">
                <a:cs typeface="Calibri" panose="020F0502020204030204"/>
              </a:rPr>
              <a:t> by all States Parties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 err="1">
                <a:cs typeface="Calibri" panose="020F0502020204030204"/>
              </a:rPr>
              <a:t>Tradeoff</a:t>
            </a:r>
            <a:r>
              <a:rPr lang="fr-CA" dirty="0">
                <a:cs typeface="Calibri" panose="020F0502020204030204"/>
              </a:rPr>
              <a:t>: </a:t>
            </a:r>
            <a:r>
              <a:rPr lang="fr-CA" dirty="0" err="1">
                <a:cs typeface="Calibri" panose="020F0502020204030204"/>
              </a:rPr>
              <a:t>lower</a:t>
            </a:r>
            <a:r>
              <a:rPr lang="fr-CA" dirty="0">
                <a:cs typeface="Calibri" panose="020F0502020204030204"/>
              </a:rPr>
              <a:t> </a:t>
            </a:r>
            <a:r>
              <a:rPr lang="fr-CA" dirty="0" err="1">
                <a:cs typeface="Calibri" panose="020F0502020204030204"/>
              </a:rPr>
              <a:t>precision</a:t>
            </a:r>
            <a:endParaRPr lang="fr-CA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D0DCB-CFC4-4B40-A6C0-80FD90AB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194" y="4179804"/>
            <a:ext cx="2160606" cy="16964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497192-4B22-3757-34F7-4E276C2410C7}"/>
              </a:ext>
            </a:extLst>
          </p:cNvPr>
          <p:cNvSpPr/>
          <p:nvPr/>
        </p:nvSpPr>
        <p:spPr>
          <a:xfrm>
            <a:off x="9661090" y="6437440"/>
            <a:ext cx="315092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620" kern="1200" dirty="0">
                <a:ln w="0"/>
                <a:solidFill>
                  <a:schemeClr val="tx1">
                    <a:alpha val="43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©Charles Codère</a:t>
            </a:r>
            <a:endParaRPr lang="en-US" sz="2000" b="0" cap="none" spc="0" dirty="0">
              <a:ln w="0"/>
              <a:solidFill>
                <a:schemeClr val="tx1">
                  <a:alpha val="43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86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276198"/>
            <a:ext cx="10477600" cy="11572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Domestic Reporting Frameworks: the Case of Canada and the US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FF8307-FD48-DA46-BE29-8380C9D99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106222"/>
              </p:ext>
            </p:extLst>
          </p:nvPr>
        </p:nvGraphicFramePr>
        <p:xfrm>
          <a:off x="1338815" y="2109404"/>
          <a:ext cx="9514365" cy="3909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455">
                  <a:extLst>
                    <a:ext uri="{9D8B030D-6E8A-4147-A177-3AD203B41FA5}">
                      <a16:colId xmlns:a16="http://schemas.microsoft.com/office/drawing/2014/main" val="995205111"/>
                    </a:ext>
                  </a:extLst>
                </a:gridCol>
                <a:gridCol w="3171455">
                  <a:extLst>
                    <a:ext uri="{9D8B030D-6E8A-4147-A177-3AD203B41FA5}">
                      <a16:colId xmlns:a16="http://schemas.microsoft.com/office/drawing/2014/main" val="2187250349"/>
                    </a:ext>
                  </a:extLst>
                </a:gridCol>
                <a:gridCol w="3171455">
                  <a:extLst>
                    <a:ext uri="{9D8B030D-6E8A-4147-A177-3AD203B41FA5}">
                      <a16:colId xmlns:a16="http://schemas.microsoft.com/office/drawing/2014/main" val="3791565949"/>
                    </a:ext>
                  </a:extLst>
                </a:gridCol>
              </a:tblGrid>
              <a:tr h="748737">
                <a:tc>
                  <a:txBody>
                    <a:bodyPr/>
                    <a:lstStyle/>
                    <a:p>
                      <a:pPr algn="ctr"/>
                      <a:r>
                        <a:rPr lang="fr-CA" dirty="0" err="1"/>
                        <a:t>Criteria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Canadian GHGRP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United States GHGRP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346894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/>
                        <a:t>Annual</a:t>
                      </a:r>
                      <a:r>
                        <a:rPr lang="fr-CA" b="1" dirty="0"/>
                        <a:t> </a:t>
                      </a:r>
                      <a:r>
                        <a:rPr lang="fr-CA" b="1" dirty="0" err="1"/>
                        <a:t>emissions</a:t>
                      </a:r>
                      <a:r>
                        <a:rPr lang="fr-CA" b="1" dirty="0"/>
                        <a:t> </a:t>
                      </a:r>
                      <a:r>
                        <a:rPr lang="fr-CA" b="1" dirty="0" err="1"/>
                        <a:t>threshold</a:t>
                      </a:r>
                      <a:r>
                        <a:rPr lang="fr-CA" b="1" dirty="0"/>
                        <a:t> for inclusion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dirty="0"/>
                        <a:t>10,000 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metric tons CO</a:t>
                      </a:r>
                      <a:r>
                        <a:rPr lang="en-CA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e/y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25,000 metric tons CO</a:t>
                      </a:r>
                      <a:r>
                        <a:rPr lang="en-CA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e/y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1969906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/>
                        <a:t>Emissions</a:t>
                      </a:r>
                      <a:r>
                        <a:rPr lang="fr-CA" b="1" dirty="0"/>
                        <a:t> scopes </a:t>
                      </a:r>
                      <a:r>
                        <a:rPr lang="fr-CA" b="1" dirty="0" err="1"/>
                        <a:t>covered</a:t>
                      </a:r>
                      <a:endParaRPr lang="fr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dirty="0"/>
                        <a:t>Scope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dirty="0"/>
                        <a:t>Scope 1 for all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dirty="0"/>
                        <a:t> Scope 3 for </a:t>
                      </a:r>
                      <a:r>
                        <a:rPr lang="fr-CA" dirty="0" err="1"/>
                        <a:t>suppliers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7353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/>
                        <a:t>Sector-specific</a:t>
                      </a:r>
                      <a:r>
                        <a:rPr lang="fr-CA" b="1" dirty="0"/>
                        <a:t> </a:t>
                      </a:r>
                      <a:r>
                        <a:rPr lang="fr-CA" b="1" dirty="0" err="1"/>
                        <a:t>norms</a:t>
                      </a:r>
                      <a:r>
                        <a:rPr lang="fr-CA" b="1" dirty="0"/>
                        <a:t> not </a:t>
                      </a:r>
                      <a:r>
                        <a:rPr lang="fr-CA" b="1" dirty="0" err="1"/>
                        <a:t>covered</a:t>
                      </a:r>
                      <a:r>
                        <a:rPr lang="fr-CA" b="1" dirty="0"/>
                        <a:t> by </a:t>
                      </a:r>
                      <a:r>
                        <a:rPr lang="fr-CA" b="1" dirty="0" err="1"/>
                        <a:t>other</a:t>
                      </a:r>
                      <a:r>
                        <a:rPr lang="fr-CA" b="1" dirty="0"/>
                        <a:t>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dirty="0"/>
                        <a:t>Base-</a:t>
                      </a:r>
                      <a:r>
                        <a:rPr lang="fr-CA" dirty="0" err="1"/>
                        <a:t>metal</a:t>
                      </a:r>
                      <a:r>
                        <a:rPr lang="fr-CA" dirty="0"/>
                        <a:t> production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dirty="0" err="1"/>
                        <a:t>Iron</a:t>
                      </a:r>
                      <a:r>
                        <a:rPr lang="fr-CA" dirty="0"/>
                        <a:t> and </a:t>
                      </a:r>
                      <a:r>
                        <a:rPr lang="fr-CA" dirty="0" err="1"/>
                        <a:t>steel</a:t>
                      </a:r>
                      <a:r>
                        <a:rPr lang="fr-CA" dirty="0"/>
                        <a:t> production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dirty="0" err="1"/>
                        <a:t>Ethanol</a:t>
                      </a:r>
                      <a:r>
                        <a:rPr lang="fr-CA" dirty="0"/>
                        <a:t>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Production of 7 types of </a:t>
                      </a:r>
                      <a:r>
                        <a:rPr lang="fr-CA" dirty="0" err="1"/>
                        <a:t>chemicals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553157"/>
                  </a:ext>
                </a:extLst>
              </a:tr>
              <a:tr h="748737"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/>
                        <a:t>Percentage</a:t>
                      </a:r>
                      <a:r>
                        <a:rPr lang="fr-CA" b="1" dirty="0"/>
                        <a:t> of national </a:t>
                      </a:r>
                      <a:r>
                        <a:rPr lang="fr-CA" b="1" dirty="0" err="1"/>
                        <a:t>emissions</a:t>
                      </a:r>
                      <a:r>
                        <a:rPr lang="fr-CA" b="1" dirty="0"/>
                        <a:t> </a:t>
                      </a:r>
                      <a:r>
                        <a:rPr lang="fr-CA" b="1" dirty="0" err="1"/>
                        <a:t>covered</a:t>
                      </a:r>
                      <a:endParaRPr lang="fr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dirty="0"/>
                        <a:t>85-90%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02356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F4824F0-D0A3-6F13-EB28-DEAE84F04153}"/>
              </a:ext>
            </a:extLst>
          </p:cNvPr>
          <p:cNvSpPr/>
          <p:nvPr/>
        </p:nvSpPr>
        <p:spPr>
          <a:xfrm>
            <a:off x="9661090" y="6437440"/>
            <a:ext cx="315092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620" kern="1200" dirty="0">
                <a:ln w="0"/>
                <a:solidFill>
                  <a:schemeClr val="tx1">
                    <a:alpha val="43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©Charles Codère</a:t>
            </a:r>
            <a:endParaRPr lang="en-US" sz="2000" b="0" cap="none" spc="0" dirty="0">
              <a:ln w="0"/>
              <a:solidFill>
                <a:schemeClr val="tx1">
                  <a:alpha val="43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76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276198"/>
            <a:ext cx="10477600" cy="1157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Emerging Carbon Disclosure Standards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82B83-8397-604C-8700-2C8246E0F0EF}"/>
              </a:ext>
            </a:extLst>
          </p:cNvPr>
          <p:cNvSpPr>
            <a:spLocks/>
          </p:cNvSpPr>
          <p:nvPr/>
        </p:nvSpPr>
        <p:spPr>
          <a:xfrm>
            <a:off x="1544606" y="6437440"/>
            <a:ext cx="7496471" cy="385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370332">
              <a:lnSpc>
                <a:spcPct val="90000"/>
              </a:lnSpc>
              <a:spcAft>
                <a:spcPts val="600"/>
              </a:spcAft>
            </a:pPr>
            <a:r>
              <a:rPr lang="fr-CA" sz="1400" b="1" kern="1200" dirty="0">
                <a:latin typeface="+mn-lt"/>
                <a:ea typeface="+mn-ea"/>
                <a:cs typeface="Calibri"/>
              </a:rPr>
              <a:t>More </a:t>
            </a:r>
            <a:r>
              <a:rPr lang="fr-CA" sz="1400" b="1" kern="1200" dirty="0" err="1">
                <a:latin typeface="+mn-lt"/>
                <a:ea typeface="+mn-ea"/>
                <a:cs typeface="Calibri"/>
              </a:rPr>
              <a:t>comprehensive</a:t>
            </a:r>
            <a:r>
              <a:rPr lang="fr-CA" sz="1400" b="1" kern="1200" dirty="0">
                <a:latin typeface="+mn-lt"/>
                <a:ea typeface="+mn-ea"/>
                <a:cs typeface="Calibri"/>
              </a:rPr>
              <a:t> </a:t>
            </a:r>
            <a:r>
              <a:rPr lang="fr-CA" sz="1400" b="1" kern="1200" dirty="0" err="1">
                <a:latin typeface="+mn-lt"/>
                <a:ea typeface="+mn-ea"/>
                <a:cs typeface="Calibri"/>
              </a:rPr>
              <a:t>than</a:t>
            </a:r>
            <a:r>
              <a:rPr lang="fr-CA" sz="1400" b="1" kern="1200" dirty="0">
                <a:latin typeface="+mn-lt"/>
                <a:ea typeface="+mn-ea"/>
                <a:cs typeface="Calibri"/>
              </a:rPr>
              <a:t> the </a:t>
            </a:r>
            <a:r>
              <a:rPr lang="fr-CA" sz="1400" b="1" dirty="0" err="1">
                <a:cs typeface="Calibri"/>
              </a:rPr>
              <a:t>preexisting</a:t>
            </a:r>
            <a:r>
              <a:rPr lang="fr-CA" sz="1400" b="1" dirty="0">
                <a:cs typeface="Calibri"/>
              </a:rPr>
              <a:t> </a:t>
            </a:r>
            <a:r>
              <a:rPr lang="fr-CA" sz="1400" b="1" dirty="0" err="1">
                <a:cs typeface="Calibri"/>
              </a:rPr>
              <a:t>frameworks</a:t>
            </a:r>
            <a:r>
              <a:rPr lang="fr-CA" sz="1400" b="1" kern="1200" dirty="0">
                <a:latin typeface="+mn-lt"/>
                <a:ea typeface="+mn-ea"/>
                <a:cs typeface="Calibri"/>
              </a:rPr>
              <a:t>, but…</a:t>
            </a:r>
          </a:p>
          <a:p>
            <a:pPr marL="370332" indent="-370332" defTabSz="370332">
              <a:lnSpc>
                <a:spcPct val="90000"/>
              </a:lnSpc>
              <a:spcAft>
                <a:spcPts val="600"/>
              </a:spcAft>
              <a:buChar char="•"/>
            </a:pPr>
            <a:endParaRPr lang="fr-CA" sz="1400" kern="1200" dirty="0">
              <a:latin typeface="+mn-lt"/>
              <a:ea typeface="+mn-ea"/>
              <a:cs typeface="Calibri"/>
            </a:endParaRP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har char="•"/>
            </a:pPr>
            <a:endParaRPr lang="fr-CA" sz="1400" dirty="0">
              <a:solidFill>
                <a:schemeClr val="bg1"/>
              </a:solidFill>
              <a:cs typeface="Calibri" panose="020F050202020403020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17BA37-5E67-4C4A-A70B-1A6EC1E3D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1645"/>
              </p:ext>
            </p:extLst>
          </p:nvPr>
        </p:nvGraphicFramePr>
        <p:xfrm>
          <a:off x="158838" y="1787566"/>
          <a:ext cx="11874320" cy="4465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200">
                  <a:extLst>
                    <a:ext uri="{9D8B030D-6E8A-4147-A177-3AD203B41FA5}">
                      <a16:colId xmlns:a16="http://schemas.microsoft.com/office/drawing/2014/main" val="1360568043"/>
                    </a:ext>
                  </a:extLst>
                </a:gridCol>
                <a:gridCol w="1937824">
                  <a:extLst>
                    <a:ext uri="{9D8B030D-6E8A-4147-A177-3AD203B41FA5}">
                      <a16:colId xmlns:a16="http://schemas.microsoft.com/office/drawing/2014/main" val="2884234628"/>
                    </a:ext>
                  </a:extLst>
                </a:gridCol>
                <a:gridCol w="1937824">
                  <a:extLst>
                    <a:ext uri="{9D8B030D-6E8A-4147-A177-3AD203B41FA5}">
                      <a16:colId xmlns:a16="http://schemas.microsoft.com/office/drawing/2014/main" val="645869698"/>
                    </a:ext>
                  </a:extLst>
                </a:gridCol>
                <a:gridCol w="1937824">
                  <a:extLst>
                    <a:ext uri="{9D8B030D-6E8A-4147-A177-3AD203B41FA5}">
                      <a16:colId xmlns:a16="http://schemas.microsoft.com/office/drawing/2014/main" val="4035957027"/>
                    </a:ext>
                  </a:extLst>
                </a:gridCol>
                <a:gridCol w="1937824">
                  <a:extLst>
                    <a:ext uri="{9D8B030D-6E8A-4147-A177-3AD203B41FA5}">
                      <a16:colId xmlns:a16="http://schemas.microsoft.com/office/drawing/2014/main" val="4064747098"/>
                    </a:ext>
                  </a:extLst>
                </a:gridCol>
                <a:gridCol w="1937824">
                  <a:extLst>
                    <a:ext uri="{9D8B030D-6E8A-4147-A177-3AD203B41FA5}">
                      <a16:colId xmlns:a16="http://schemas.microsoft.com/office/drawing/2014/main" val="1641150321"/>
                    </a:ext>
                  </a:extLst>
                </a:gridCol>
              </a:tblGrid>
              <a:tr h="515831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err="1"/>
                        <a:t>Criteria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EU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US 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US </a:t>
                      </a:r>
                      <a:r>
                        <a:rPr lang="fr-CA" sz="1400" dirty="0" err="1"/>
                        <a:t>California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/>
                        <a:t>ISSB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74106"/>
                  </a:ext>
                </a:extLst>
              </a:tr>
              <a:tr h="1907870"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 err="1"/>
                        <a:t>Threshold</a:t>
                      </a:r>
                      <a:r>
                        <a:rPr lang="fr-CA" sz="1200" b="1" dirty="0"/>
                        <a:t> for inclusion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 err="1"/>
                        <a:t>Quoted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companies</a:t>
                      </a: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« Large » </a:t>
                      </a:r>
                      <a:r>
                        <a:rPr lang="fr-CA" sz="1200" dirty="0" err="1"/>
                        <a:t>companies</a:t>
                      </a: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Certain public </a:t>
                      </a:r>
                      <a:r>
                        <a:rPr lang="fr-CA" sz="1200" dirty="0" err="1"/>
                        <a:t>entities</a:t>
                      </a:r>
                      <a:endParaRPr lang="fr-CA" sz="1200" dirty="0"/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 err="1"/>
                        <a:t>Energy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threshold</a:t>
                      </a:r>
                      <a:r>
                        <a:rPr lang="fr-CA" sz="1200" dirty="0"/>
                        <a:t>  of 40MWh/y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Most </a:t>
                      </a:r>
                      <a:r>
                        <a:rPr lang="fr-CA" sz="1200" dirty="0" err="1"/>
                        <a:t>companies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listed</a:t>
                      </a:r>
                      <a:r>
                        <a:rPr lang="fr-CA" sz="1200" dirty="0"/>
                        <a:t> on EU </a:t>
                      </a:r>
                      <a:r>
                        <a:rPr lang="fr-CA" sz="1200" dirty="0" err="1"/>
                        <a:t>markets</a:t>
                      </a: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« Large » EU non-</a:t>
                      </a:r>
                      <a:r>
                        <a:rPr lang="fr-CA" sz="1200" dirty="0" err="1"/>
                        <a:t>listed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companies</a:t>
                      </a: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endParaRPr lang="fr-CA" sz="120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« Large  </a:t>
                      </a:r>
                      <a:r>
                        <a:rPr lang="fr-CA" sz="1200" dirty="0" err="1"/>
                        <a:t>foreign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companies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with</a:t>
                      </a:r>
                      <a:r>
                        <a:rPr lang="fr-CA" sz="1200" dirty="0"/>
                        <a:t>  </a:t>
                      </a:r>
                      <a:r>
                        <a:rPr lang="fr-CA" sz="1200" dirty="0" err="1"/>
                        <a:t>significant</a:t>
                      </a:r>
                      <a:r>
                        <a:rPr lang="fr-CA" sz="1200" dirty="0"/>
                        <a:t>  EU </a:t>
                      </a:r>
                      <a:r>
                        <a:rPr lang="fr-CA" sz="1200" dirty="0" err="1"/>
                        <a:t>activity</a:t>
                      </a:r>
                      <a:r>
                        <a:rPr lang="fr-CA" sz="1200" dirty="0"/>
                        <a:t> 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/>
                        <a:t>Companies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publicly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traded</a:t>
                      </a:r>
                      <a:r>
                        <a:rPr lang="fr-CA" sz="1200" dirty="0"/>
                        <a:t> on US </a:t>
                      </a:r>
                      <a:r>
                        <a:rPr lang="fr-CA" sz="1200" dirty="0" err="1"/>
                        <a:t>markets</a:t>
                      </a:r>
                      <a:endParaRPr lang="fr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Business </a:t>
                      </a:r>
                      <a:r>
                        <a:rPr lang="fr-CA" sz="1200" dirty="0" err="1"/>
                        <a:t>entities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with</a:t>
                      </a:r>
                      <a:r>
                        <a:rPr lang="fr-CA" sz="1200" dirty="0"/>
                        <a:t> a total </a:t>
                      </a:r>
                      <a:r>
                        <a:rPr lang="fr-CA" sz="1200" dirty="0" err="1"/>
                        <a:t>annual</a:t>
                      </a:r>
                      <a:r>
                        <a:rPr lang="fr-CA" sz="1200" dirty="0"/>
                        <a:t> revenue of more </a:t>
                      </a:r>
                      <a:r>
                        <a:rPr lang="fr-CA" sz="1200" dirty="0" err="1"/>
                        <a:t>than</a:t>
                      </a:r>
                      <a:r>
                        <a:rPr lang="fr-CA" sz="1200" dirty="0"/>
                        <a:t> 1 billion USD and « [</a:t>
                      </a:r>
                      <a:r>
                        <a:rPr lang="fr-CA" sz="1200" dirty="0" err="1"/>
                        <a:t>doing</a:t>
                      </a:r>
                      <a:r>
                        <a:rPr lang="fr-CA" sz="1200" dirty="0"/>
                        <a:t>] business in California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 err="1"/>
                        <a:t>Publicly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traded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companies</a:t>
                      </a:r>
                      <a:endParaRPr lang="fr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905739"/>
                  </a:ext>
                </a:extLst>
              </a:tr>
              <a:tr h="515831"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 err="1"/>
                        <a:t>Emissions</a:t>
                      </a:r>
                      <a:r>
                        <a:rPr lang="fr-CA" sz="1200" b="1" dirty="0"/>
                        <a:t> scopes </a:t>
                      </a:r>
                      <a:r>
                        <a:rPr lang="fr-CA" sz="1200" b="1" dirty="0" err="1"/>
                        <a:t>covered</a:t>
                      </a:r>
                      <a:endParaRPr lang="fr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/>
                        <a:t>Scopes 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dirty="0"/>
                        <a:t>Scopes 1-2-3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Scopes 1-2-(3?)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Scopes 1-2-3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Scopes 1-2-3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417827"/>
                  </a:ext>
                </a:extLst>
              </a:tr>
              <a:tr h="635957"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 err="1"/>
                        <a:t>Enforcement</a:t>
                      </a:r>
                      <a:endParaRPr lang="fr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Fines for non-compliance, </a:t>
                      </a:r>
                      <a:r>
                        <a:rPr lang="fr-CA" sz="1200" dirty="0" err="1"/>
                        <a:t>amount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unclear</a:t>
                      </a:r>
                      <a:endParaRPr lang="fr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To </a:t>
                      </a:r>
                      <a:r>
                        <a:rPr lang="fr-CA" sz="1200" dirty="0" err="1"/>
                        <a:t>be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determined</a:t>
                      </a:r>
                      <a:r>
                        <a:rPr lang="fr-CA" sz="1200" dirty="0"/>
                        <a:t> by </a:t>
                      </a:r>
                      <a:r>
                        <a:rPr lang="fr-CA" sz="1200" dirty="0" err="1"/>
                        <a:t>Member</a:t>
                      </a:r>
                      <a:r>
                        <a:rPr lang="fr-CA" sz="1200" dirty="0"/>
                        <a:t>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Administrative fines of up to 500,000$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To </a:t>
                      </a:r>
                      <a:r>
                        <a:rPr lang="fr-CA" sz="1200" dirty="0" err="1"/>
                        <a:t>be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determined</a:t>
                      </a:r>
                      <a:r>
                        <a:rPr lang="fr-CA" sz="1200" dirty="0"/>
                        <a:t> by States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3026671"/>
                  </a:ext>
                </a:extLst>
              </a:tr>
              <a:tr h="890340">
                <a:tc>
                  <a:txBody>
                    <a:bodyPr/>
                    <a:lstStyle/>
                    <a:p>
                      <a:pPr algn="ctr"/>
                      <a:r>
                        <a:rPr lang="fr-CA" sz="1200" b="1" dirty="0" err="1"/>
                        <a:t>Timeline</a:t>
                      </a:r>
                      <a:r>
                        <a:rPr lang="fr-CA" sz="1200" b="1" dirty="0"/>
                        <a:t> for </a:t>
                      </a:r>
                      <a:r>
                        <a:rPr lang="fr-CA" sz="1200" b="1" dirty="0" err="1"/>
                        <a:t>implementation</a:t>
                      </a:r>
                      <a:endParaRPr lang="fr-CA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In force </a:t>
                      </a:r>
                      <a:r>
                        <a:rPr lang="fr-CA" sz="1200" dirty="0" err="1"/>
                        <a:t>since</a:t>
                      </a:r>
                      <a:r>
                        <a:rPr lang="fr-CA" sz="1200" dirty="0"/>
                        <a:t>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In force </a:t>
                      </a:r>
                      <a:r>
                        <a:rPr lang="fr-CA" sz="1200" dirty="0" err="1"/>
                        <a:t>since</a:t>
                      </a:r>
                      <a:r>
                        <a:rPr lang="fr-CA" sz="1200" dirty="0"/>
                        <a:t> 2023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 err="1"/>
                        <a:t>Implementation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from</a:t>
                      </a:r>
                      <a:r>
                        <a:rPr lang="fr-CA" sz="1200" dirty="0"/>
                        <a:t> 2024 to 2028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Adoption </a:t>
                      </a:r>
                      <a:r>
                        <a:rPr lang="fr-CA" sz="1200" dirty="0" err="1"/>
                        <a:t>planned</a:t>
                      </a:r>
                      <a:r>
                        <a:rPr lang="fr-CA" sz="1200" dirty="0"/>
                        <a:t> for 2024</a:t>
                      </a:r>
                    </a:p>
                    <a:p>
                      <a:pPr algn="ctr"/>
                      <a:r>
                        <a:rPr lang="fr-CA" sz="1200" dirty="0" err="1"/>
                        <a:t>Implementation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from</a:t>
                      </a:r>
                      <a:r>
                        <a:rPr lang="fr-CA" sz="1200" dirty="0"/>
                        <a:t>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In force </a:t>
                      </a:r>
                      <a:r>
                        <a:rPr lang="fr-CA" sz="1200" dirty="0" err="1"/>
                        <a:t>since</a:t>
                      </a:r>
                      <a:r>
                        <a:rPr lang="fr-CA" sz="1200" dirty="0"/>
                        <a:t> 2023</a:t>
                      </a:r>
                    </a:p>
                    <a:p>
                      <a:pPr algn="ctr"/>
                      <a:r>
                        <a:rPr lang="fr-CA" sz="1200" dirty="0" err="1"/>
                        <a:t>Implementation</a:t>
                      </a:r>
                      <a:r>
                        <a:rPr lang="fr-CA" sz="1200" dirty="0"/>
                        <a:t> in 2026-2027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Effective </a:t>
                      </a:r>
                      <a:r>
                        <a:rPr lang="fr-CA" sz="1200" dirty="0" err="1"/>
                        <a:t>since</a:t>
                      </a:r>
                      <a:r>
                        <a:rPr lang="fr-CA" sz="1200" dirty="0"/>
                        <a:t> 2023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CA" sz="1200" dirty="0"/>
                        <a:t>Must </a:t>
                      </a:r>
                      <a:r>
                        <a:rPr lang="fr-CA" sz="1200" dirty="0" err="1"/>
                        <a:t>be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integrated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into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domestic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law</a:t>
                      </a:r>
                      <a:endParaRPr lang="fr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0090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99217E-BCFF-C13B-E3DD-959B2ED2C50D}"/>
              </a:ext>
            </a:extLst>
          </p:cNvPr>
          <p:cNvSpPr/>
          <p:nvPr/>
        </p:nvSpPr>
        <p:spPr>
          <a:xfrm>
            <a:off x="9661090" y="6437440"/>
            <a:ext cx="315092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620" kern="1200" dirty="0">
                <a:ln w="0"/>
                <a:solidFill>
                  <a:schemeClr val="tx1">
                    <a:alpha val="43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©Charles Codère</a:t>
            </a:r>
            <a:endParaRPr lang="en-US" sz="2000" b="0" cap="none" spc="0" dirty="0">
              <a:ln w="0"/>
              <a:solidFill>
                <a:schemeClr val="tx1">
                  <a:alpha val="43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98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87EC1-2128-5A46-96EA-605CC7E9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276198"/>
            <a:ext cx="10477600" cy="1157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do we go from here?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82B83-8397-604C-8700-2C8246E0F0EF}"/>
              </a:ext>
            </a:extLst>
          </p:cNvPr>
          <p:cNvSpPr>
            <a:spLocks/>
          </p:cNvSpPr>
          <p:nvPr/>
        </p:nvSpPr>
        <p:spPr>
          <a:xfrm>
            <a:off x="1560034" y="2122098"/>
            <a:ext cx="7496471" cy="39260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defTabSz="370332">
              <a:lnSpc>
                <a:spcPct val="90000"/>
              </a:lnSpc>
              <a:spcAft>
                <a:spcPts val="600"/>
              </a:spcAft>
            </a:pPr>
            <a:br>
              <a:rPr lang="fr-CA" sz="1400" kern="1200" dirty="0">
                <a:latin typeface="+mn-lt"/>
                <a:ea typeface="+mn-ea"/>
                <a:cs typeface="Calibri"/>
              </a:rPr>
            </a:br>
            <a:r>
              <a:rPr lang="fr-CA" sz="2000" b="1" kern="1200" dirty="0" err="1">
                <a:latin typeface="+mn-lt"/>
                <a:ea typeface="+mn-ea"/>
                <a:cs typeface="Calibri"/>
              </a:rPr>
              <a:t>Some</a:t>
            </a:r>
            <a:r>
              <a:rPr lang="fr-CA" sz="2000" b="1" kern="1200" dirty="0">
                <a:latin typeface="+mn-lt"/>
                <a:ea typeface="+mn-ea"/>
                <a:cs typeface="Calibri"/>
              </a:rPr>
              <a:t> </a:t>
            </a:r>
            <a:r>
              <a:rPr lang="fr-CA" sz="2000" b="1" kern="1200" dirty="0" err="1">
                <a:latin typeface="+mn-lt"/>
                <a:ea typeface="+mn-ea"/>
                <a:cs typeface="Calibri"/>
              </a:rPr>
              <a:t>remaining</a:t>
            </a:r>
            <a:r>
              <a:rPr lang="fr-CA" sz="2000" b="1" kern="1200" dirty="0">
                <a:latin typeface="+mn-lt"/>
                <a:ea typeface="+mn-ea"/>
                <a:cs typeface="Calibri"/>
              </a:rPr>
              <a:t> questions:</a:t>
            </a:r>
          </a:p>
          <a:p>
            <a:pPr defTabSz="370332">
              <a:lnSpc>
                <a:spcPct val="90000"/>
              </a:lnSpc>
              <a:spcAft>
                <a:spcPts val="600"/>
              </a:spcAft>
            </a:pPr>
            <a:endParaRPr lang="fr-CA" sz="2000" kern="1200" dirty="0">
              <a:latin typeface="+mn-lt"/>
              <a:ea typeface="+mn-ea"/>
              <a:cs typeface="Calibri"/>
            </a:endParaRPr>
          </a:p>
          <a:p>
            <a:pPr marL="342900" indent="-342900" defTabSz="370332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CA" sz="2200" kern="1200" dirty="0" err="1">
                <a:latin typeface="+mn-lt"/>
                <a:ea typeface="+mn-ea"/>
                <a:cs typeface="Calibri"/>
              </a:rPr>
              <a:t>From</a:t>
            </a:r>
            <a:r>
              <a:rPr lang="fr-CA" sz="2200" kern="1200" dirty="0">
                <a:latin typeface="+mn-lt"/>
                <a:ea typeface="+mn-ea"/>
                <a:cs typeface="Calibri"/>
              </a:rPr>
              <a:t> fragmentation to coordination?</a:t>
            </a:r>
          </a:p>
          <a:p>
            <a:pPr marL="800100" lvl="1" indent="-342900" defTabSz="370332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CA" sz="1900" kern="1200" dirty="0">
                <a:latin typeface="+mn-lt"/>
                <a:ea typeface="+mn-ea"/>
                <a:cs typeface="Calibri"/>
              </a:rPr>
              <a:t>Mixed </a:t>
            </a:r>
            <a:r>
              <a:rPr lang="fr-CA" sz="1900" kern="1200" dirty="0" err="1">
                <a:latin typeface="+mn-lt"/>
                <a:ea typeface="+mn-ea"/>
                <a:cs typeface="Calibri"/>
              </a:rPr>
              <a:t>signals</a:t>
            </a:r>
            <a:endParaRPr lang="fr-CA" sz="1900" kern="1200" dirty="0">
              <a:latin typeface="+mn-lt"/>
              <a:ea typeface="+mn-ea"/>
              <a:cs typeface="Calibri"/>
            </a:endParaRPr>
          </a:p>
          <a:p>
            <a:pPr defTabSz="370332">
              <a:lnSpc>
                <a:spcPct val="90000"/>
              </a:lnSpc>
              <a:spcAft>
                <a:spcPts val="600"/>
              </a:spcAft>
            </a:pPr>
            <a:endParaRPr lang="fr-CA" sz="2000" dirty="0">
              <a:cs typeface="Calibri"/>
            </a:endParaRPr>
          </a:p>
          <a:p>
            <a:pPr marL="342900" indent="-342900" defTabSz="370332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CA" sz="2200" dirty="0" err="1">
                <a:cs typeface="Calibri"/>
              </a:rPr>
              <a:t>What</a:t>
            </a:r>
            <a:r>
              <a:rPr lang="fr-CA" sz="2200" dirty="0">
                <a:cs typeface="Calibri"/>
              </a:rPr>
              <a:t> about </a:t>
            </a:r>
            <a:r>
              <a:rPr lang="fr-CA" sz="2200" dirty="0" err="1">
                <a:cs typeface="Calibri"/>
              </a:rPr>
              <a:t>enforcement</a:t>
            </a:r>
            <a:r>
              <a:rPr lang="fr-CA" sz="2200" dirty="0">
                <a:cs typeface="Calibri"/>
              </a:rPr>
              <a:t>?</a:t>
            </a:r>
          </a:p>
          <a:p>
            <a:pPr marL="800100" lvl="1" indent="-342900" defTabSz="370332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CA" sz="1900" kern="1200" dirty="0">
                <a:latin typeface="+mn-lt"/>
                <a:ea typeface="+mn-ea"/>
                <a:cs typeface="Calibri"/>
              </a:rPr>
              <a:t>Key to </a:t>
            </a:r>
            <a:r>
              <a:rPr lang="fr-CA" sz="1900" kern="1200" dirty="0" err="1">
                <a:latin typeface="+mn-lt"/>
                <a:ea typeface="+mn-ea"/>
                <a:cs typeface="Calibri"/>
              </a:rPr>
              <a:t>avoid</a:t>
            </a:r>
            <a:r>
              <a:rPr lang="fr-CA" sz="1900" kern="1200" dirty="0">
                <a:latin typeface="+mn-lt"/>
                <a:ea typeface="+mn-ea"/>
                <a:cs typeface="Calibri"/>
              </a:rPr>
              <a:t> « </a:t>
            </a:r>
            <a:r>
              <a:rPr lang="fr-CA" sz="1900" kern="1200" dirty="0" err="1">
                <a:latin typeface="+mn-lt"/>
                <a:ea typeface="+mn-ea"/>
                <a:cs typeface="Calibri"/>
              </a:rPr>
              <a:t>Dieselgate</a:t>
            </a:r>
            <a:r>
              <a:rPr lang="fr-CA" sz="1900" kern="1200" dirty="0">
                <a:latin typeface="+mn-lt"/>
                <a:ea typeface="+mn-ea"/>
                <a:cs typeface="Calibri"/>
              </a:rPr>
              <a:t> 2 »</a:t>
            </a:r>
          </a:p>
          <a:p>
            <a:pPr defTabSz="370332">
              <a:lnSpc>
                <a:spcPct val="90000"/>
              </a:lnSpc>
              <a:spcAft>
                <a:spcPts val="600"/>
              </a:spcAft>
            </a:pPr>
            <a:endParaRPr lang="fr-CA" sz="2000" kern="1200" dirty="0">
              <a:latin typeface="+mn-lt"/>
              <a:ea typeface="+mn-ea"/>
              <a:cs typeface="Calibri"/>
            </a:endParaRPr>
          </a:p>
          <a:p>
            <a:pPr marL="342900" indent="-342900" defTabSz="370332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CA" sz="2200" dirty="0" err="1">
                <a:cs typeface="Calibri"/>
              </a:rPr>
              <a:t>Integration</a:t>
            </a:r>
            <a:r>
              <a:rPr lang="fr-CA" sz="2200" dirty="0">
                <a:cs typeface="Calibri"/>
              </a:rPr>
              <a:t> </a:t>
            </a:r>
            <a:r>
              <a:rPr lang="fr-CA" sz="2200" dirty="0" err="1">
                <a:cs typeface="Calibri"/>
              </a:rPr>
              <a:t>with</a:t>
            </a:r>
            <a:r>
              <a:rPr lang="fr-CA" sz="2200" dirty="0">
                <a:cs typeface="Calibri"/>
              </a:rPr>
              <a:t> Paris Agreement </a:t>
            </a:r>
            <a:r>
              <a:rPr lang="fr-CA" sz="2200" dirty="0" err="1">
                <a:cs typeface="Calibri"/>
              </a:rPr>
              <a:t>norms</a:t>
            </a:r>
            <a:r>
              <a:rPr lang="fr-CA" sz="2200" dirty="0">
                <a:cs typeface="Calibri"/>
              </a:rPr>
              <a:t> and </a:t>
            </a:r>
            <a:r>
              <a:rPr lang="fr-CA" sz="2200" dirty="0" err="1">
                <a:cs typeface="Calibri"/>
              </a:rPr>
              <a:t>mechanisms</a:t>
            </a:r>
            <a:r>
              <a:rPr lang="fr-CA" sz="2200" dirty="0">
                <a:cs typeface="Calibri"/>
              </a:rPr>
              <a:t>?</a:t>
            </a:r>
          </a:p>
          <a:p>
            <a:pPr marL="800100" lvl="1" indent="-342900" defTabSz="370332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CA" sz="1900" kern="1200" dirty="0">
                <a:latin typeface="+mn-lt"/>
                <a:ea typeface="+mn-ea"/>
                <a:cs typeface="Calibri"/>
              </a:rPr>
              <a:t>Global Plat</a:t>
            </a:r>
            <a:r>
              <a:rPr lang="fr-CA" sz="1900" dirty="0">
                <a:cs typeface="Calibri"/>
              </a:rPr>
              <a:t>form for </a:t>
            </a:r>
            <a:r>
              <a:rPr lang="fr-CA" sz="1900" dirty="0" err="1">
                <a:cs typeface="Calibri"/>
              </a:rPr>
              <a:t>Climate</a:t>
            </a:r>
            <a:r>
              <a:rPr lang="fr-CA" sz="1900" dirty="0">
                <a:cs typeface="Calibri"/>
              </a:rPr>
              <a:t> Action (GCAP)…</a:t>
            </a:r>
            <a:r>
              <a:rPr lang="fr-CA" sz="1900" dirty="0" err="1">
                <a:cs typeface="Calibri"/>
              </a:rPr>
              <a:t>improved</a:t>
            </a:r>
            <a:r>
              <a:rPr lang="fr-CA" sz="1900" dirty="0">
                <a:cs typeface="Calibri"/>
              </a:rPr>
              <a:t> </a:t>
            </a:r>
            <a:r>
              <a:rPr lang="fr-CA" sz="1900" dirty="0" err="1">
                <a:cs typeface="Calibri"/>
              </a:rPr>
              <a:t>transparency</a:t>
            </a:r>
            <a:r>
              <a:rPr lang="fr-CA" sz="1900" dirty="0">
                <a:cs typeface="Calibri"/>
              </a:rPr>
              <a:t>?</a:t>
            </a:r>
          </a:p>
          <a:p>
            <a:pPr marL="800100" lvl="1" indent="-342900" defTabSz="370332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fr-CA" sz="1900" kern="1200" dirty="0">
                <a:latin typeface="+mn-lt"/>
                <a:ea typeface="+mn-ea"/>
                <a:cs typeface="Calibri"/>
              </a:rPr>
              <a:t>Global </a:t>
            </a:r>
            <a:r>
              <a:rPr lang="fr-CA" sz="1900" kern="1200" dirty="0" err="1">
                <a:latin typeface="+mn-lt"/>
                <a:ea typeface="+mn-ea"/>
                <a:cs typeface="Calibri"/>
              </a:rPr>
              <a:t>Stocktake</a:t>
            </a:r>
            <a:r>
              <a:rPr lang="fr-CA" sz="1900" dirty="0">
                <a:cs typeface="Calibri"/>
              </a:rPr>
              <a:t>…</a:t>
            </a:r>
            <a:r>
              <a:rPr lang="fr-CA" sz="1900" dirty="0" err="1">
                <a:cs typeface="Calibri"/>
              </a:rPr>
              <a:t>measurement</a:t>
            </a:r>
            <a:r>
              <a:rPr lang="fr-CA" sz="1900" dirty="0">
                <a:cs typeface="Calibri"/>
              </a:rPr>
              <a:t> of </a:t>
            </a:r>
            <a:r>
              <a:rPr lang="fr-CA" sz="1900" kern="1200" dirty="0">
                <a:latin typeface="+mn-lt"/>
                <a:ea typeface="+mn-ea"/>
                <a:cs typeface="Calibri"/>
              </a:rPr>
              <a:t>« participation of non-Party </a:t>
            </a:r>
            <a:r>
              <a:rPr lang="fr-CA" sz="1900" kern="1200" dirty="0" err="1">
                <a:latin typeface="+mn-lt"/>
                <a:ea typeface="+mn-ea"/>
                <a:cs typeface="Calibri"/>
              </a:rPr>
              <a:t>stakeholders</a:t>
            </a:r>
            <a:r>
              <a:rPr lang="fr-CA" sz="1900" dirty="0">
                <a:cs typeface="Calibri"/>
              </a:rPr>
              <a:t> »?</a:t>
            </a:r>
            <a:endParaRPr lang="fr-CA" sz="1900" kern="1200" dirty="0">
              <a:latin typeface="+mn-lt"/>
              <a:ea typeface="+mn-ea"/>
              <a:cs typeface="Calibri"/>
            </a:endParaRPr>
          </a:p>
          <a:p>
            <a:pPr marL="457200" indent="-457200" algn="l">
              <a:lnSpc>
                <a:spcPct val="90000"/>
              </a:lnSpc>
              <a:spcAft>
                <a:spcPts val="600"/>
              </a:spcAft>
              <a:buChar char="•"/>
            </a:pPr>
            <a:endParaRPr lang="fr-CA" sz="1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F868E-156E-3EA4-66C6-8D307288AF47}"/>
              </a:ext>
            </a:extLst>
          </p:cNvPr>
          <p:cNvSpPr/>
          <p:nvPr/>
        </p:nvSpPr>
        <p:spPr>
          <a:xfrm>
            <a:off x="9661090" y="6437440"/>
            <a:ext cx="3150923" cy="3416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370332">
              <a:spcAft>
                <a:spcPts val="600"/>
              </a:spcAft>
            </a:pPr>
            <a:r>
              <a:rPr lang="en-US" sz="1620" kern="1200" dirty="0">
                <a:ln w="0"/>
                <a:solidFill>
                  <a:schemeClr val="tx1">
                    <a:alpha val="43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©Charles Codère</a:t>
            </a:r>
            <a:endParaRPr lang="en-US" sz="2000" b="0" cap="none" spc="0" dirty="0">
              <a:ln w="0"/>
              <a:solidFill>
                <a:schemeClr val="tx1">
                  <a:alpha val="43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14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24D84CD-5280-4B52-B96E-8EDAA2B20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65D517-46E4-8037-A63D-629DE125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382BD-481D-934A-AC5A-314E55FC9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02" y="4349782"/>
            <a:ext cx="6007100" cy="110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E3051C-8249-5A49-A2A2-25BC90A828D9}"/>
              </a:ext>
            </a:extLst>
          </p:cNvPr>
          <p:cNvSpPr txBox="1"/>
          <p:nvPr/>
        </p:nvSpPr>
        <p:spPr>
          <a:xfrm>
            <a:off x="0" y="2185537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Grazie</a:t>
            </a:r>
            <a:r>
              <a:rPr lang="en-US" sz="6600" dirty="0"/>
              <a:t>!</a:t>
            </a:r>
            <a:endParaRPr lang="fr-CA" sz="6600" dirty="0"/>
          </a:p>
        </p:txBody>
      </p:sp>
    </p:spTree>
    <p:extLst>
      <p:ext uri="{BB962C8B-B14F-4D97-AF65-F5344CB8AC3E}">
        <p14:creationId xmlns:p14="http://schemas.microsoft.com/office/powerpoint/2010/main" val="282085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668</Words>
  <Application>Microsoft Office PowerPoint</Application>
  <PresentationFormat>Widescreen</PresentationFormat>
  <Paragraphs>136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Interaction Between Emerging Climate Disclosure Regulation and the Paris Agreement: A Test for the Operationalization of Sustainable Development in Law</vt:lpstr>
      <vt:lpstr>Structure of the presentation</vt:lpstr>
      <vt:lpstr>Law, economics and the environment</vt:lpstr>
      <vt:lpstr>Lessig’s New Chicago School: from cyberspace to planetary boundaries</vt:lpstr>
      <vt:lpstr>The Current UNFCCC GHG Reporting Framework</vt:lpstr>
      <vt:lpstr>Domestic Reporting Frameworks: the Case of Canada and the US</vt:lpstr>
      <vt:lpstr>The Emerging Carbon Disclosure Standards</vt:lpstr>
      <vt:lpstr>Where do we go from here?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Between Standardized Climate Disclosure Regulation and the Paris Agreement: A Test for the Operationalization of Sustainable Development in Law</dc:title>
  <dc:creator>Charles Codere</dc:creator>
  <cp:lastModifiedBy>Nicole Coon</cp:lastModifiedBy>
  <cp:revision>33</cp:revision>
  <dcterms:created xsi:type="dcterms:W3CDTF">2023-11-02T01:58:08Z</dcterms:created>
  <dcterms:modified xsi:type="dcterms:W3CDTF">2023-11-04T00:02:31Z</dcterms:modified>
</cp:coreProperties>
</file>